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57" r:id="rId3"/>
    <p:sldId id="258" r:id="rId4"/>
    <p:sldId id="259" r:id="rId5"/>
    <p:sldId id="260" r:id="rId6"/>
    <p:sldId id="308" r:id="rId7"/>
    <p:sldId id="307" r:id="rId8"/>
    <p:sldId id="309" r:id="rId9"/>
    <p:sldId id="262" r:id="rId10"/>
    <p:sldId id="261" r:id="rId11"/>
    <p:sldId id="310" r:id="rId12"/>
    <p:sldId id="263" r:id="rId13"/>
    <p:sldId id="299" r:id="rId14"/>
    <p:sldId id="264" r:id="rId15"/>
    <p:sldId id="324" r:id="rId16"/>
    <p:sldId id="325" r:id="rId17"/>
    <p:sldId id="273" r:id="rId18"/>
    <p:sldId id="272" r:id="rId19"/>
    <p:sldId id="274" r:id="rId20"/>
    <p:sldId id="267" r:id="rId21"/>
    <p:sldId id="275" r:id="rId22"/>
    <p:sldId id="276" r:id="rId23"/>
    <p:sldId id="277" r:id="rId24"/>
    <p:sldId id="279" r:id="rId25"/>
    <p:sldId id="278" r:id="rId26"/>
    <p:sldId id="337" r:id="rId27"/>
    <p:sldId id="338" r:id="rId28"/>
    <p:sldId id="339" r:id="rId29"/>
    <p:sldId id="282" r:id="rId30"/>
    <p:sldId id="342" r:id="rId31"/>
    <p:sldId id="343" r:id="rId32"/>
    <p:sldId id="341" r:id="rId33"/>
    <p:sldId id="340" r:id="rId34"/>
    <p:sldId id="283" r:id="rId35"/>
    <p:sldId id="284" r:id="rId36"/>
    <p:sldId id="285" r:id="rId37"/>
    <p:sldId id="286" r:id="rId38"/>
    <p:sldId id="287" r:id="rId39"/>
    <p:sldId id="303" r:id="rId40"/>
    <p:sldId id="292" r:id="rId41"/>
    <p:sldId id="295" r:id="rId42"/>
    <p:sldId id="312" r:id="rId43"/>
    <p:sldId id="313" r:id="rId44"/>
    <p:sldId id="344" r:id="rId45"/>
    <p:sldId id="327" r:id="rId46"/>
    <p:sldId id="346" r:id="rId47"/>
    <p:sldId id="345" r:id="rId48"/>
    <p:sldId id="347" r:id="rId49"/>
    <p:sldId id="348" r:id="rId50"/>
    <p:sldId id="349" r:id="rId51"/>
    <p:sldId id="350" r:id="rId52"/>
    <p:sldId id="265" r:id="rId53"/>
    <p:sldId id="266" r:id="rId54"/>
    <p:sldId id="311" r:id="rId55"/>
    <p:sldId id="305" r:id="rId56"/>
    <p:sldId id="300" r:id="rId57"/>
    <p:sldId id="353" r:id="rId58"/>
    <p:sldId id="306" r:id="rId59"/>
    <p:sldId id="352" r:id="rId60"/>
    <p:sldId id="301"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34"/>
    <a:srgbClr val="7476D2"/>
    <a:srgbClr val="799FCD"/>
    <a:srgbClr val="76B531"/>
    <a:srgbClr val="9AD35B"/>
    <a:srgbClr val="59991F"/>
    <a:srgbClr val="161119"/>
    <a:srgbClr val="211C2C"/>
    <a:srgbClr val="30284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76" autoAdjust="0"/>
  </p:normalViewPr>
  <p:slideViewPr>
    <p:cSldViewPr>
      <p:cViewPr>
        <p:scale>
          <a:sx n="80" d="100"/>
          <a:sy n="80" d="100"/>
        </p:scale>
        <p:origin x="-1272" y="72"/>
      </p:cViewPr>
      <p:guideLst>
        <p:guide orient="horz" pos="2160"/>
        <p:guide pos="2880"/>
      </p:guideLst>
    </p:cSldViewPr>
  </p:slideViewPr>
  <p:notesTextViewPr>
    <p:cViewPr>
      <p:scale>
        <a:sx n="1" d="1"/>
        <a:sy n="1" d="1"/>
      </p:scale>
      <p:origin x="0" y="0"/>
    </p:cViewPr>
  </p:notesTextViewPr>
  <p:sorterViewPr>
    <p:cViewPr>
      <p:scale>
        <a:sx n="100" d="100"/>
        <a:sy n="100" d="100"/>
      </p:scale>
      <p:origin x="0" y="118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64AC6E0-57D5-42CD-AC2F-B46E1156FC39}" type="datetimeFigureOut">
              <a:rPr lang="en-CA" smtClean="0"/>
              <a:t>16/04/2013</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E0DE40B-39E5-449D-AF78-BE4DE888E1E8}" type="slidenum">
              <a:rPr lang="en-CA" smtClean="0"/>
              <a:t>‹#›</a:t>
            </a:fld>
            <a:endParaRPr lang="en-CA"/>
          </a:p>
        </p:txBody>
      </p:sp>
    </p:spTree>
    <p:extLst>
      <p:ext uri="{BB962C8B-B14F-4D97-AF65-F5344CB8AC3E}">
        <p14:creationId xmlns:p14="http://schemas.microsoft.com/office/powerpoint/2010/main" val="808356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477DE38-9111-4775-B006-6CCA22AE223B}" type="datetimeFigureOut">
              <a:rPr lang="en-CA" smtClean="0"/>
              <a:t>16/04/2013</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C6BF15-3964-484D-8058-025C3E815CFE}" type="slidenum">
              <a:rPr lang="en-CA" smtClean="0"/>
              <a:t>‹#›</a:t>
            </a:fld>
            <a:endParaRPr lang="en-CA"/>
          </a:p>
        </p:txBody>
      </p:sp>
    </p:spTree>
    <p:extLst>
      <p:ext uri="{BB962C8B-B14F-4D97-AF65-F5344CB8AC3E}">
        <p14:creationId xmlns:p14="http://schemas.microsoft.com/office/powerpoint/2010/main" val="282428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1</a:t>
            </a:fld>
            <a:endParaRPr lang="en-CA"/>
          </a:p>
        </p:txBody>
      </p:sp>
    </p:spTree>
    <p:extLst>
      <p:ext uri="{BB962C8B-B14F-4D97-AF65-F5344CB8AC3E}">
        <p14:creationId xmlns:p14="http://schemas.microsoft.com/office/powerpoint/2010/main" val="200715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The Comparing the 2010-2015 CRNE to the 2013-2015 NCLEX-RN</a:t>
            </a:r>
            <a:r>
              <a:rPr lang="en-CA" baseline="30000" dirty="0" smtClean="0"/>
              <a:t>®</a:t>
            </a:r>
            <a:r>
              <a:rPr lang="en-CA" dirty="0" smtClean="0"/>
              <a:t>:</a:t>
            </a:r>
            <a:r>
              <a:rPr lang="en-CA" baseline="30000" dirty="0" smtClean="0"/>
              <a:t>  </a:t>
            </a:r>
            <a:r>
              <a:rPr lang="en-CA" dirty="0" err="1" smtClean="0"/>
              <a:t>Condsiderations</a:t>
            </a:r>
            <a:r>
              <a:rPr lang="en-CA" dirty="0" smtClean="0"/>
              <a:t> for Nurse Educators in Canada is a</a:t>
            </a:r>
            <a:r>
              <a:rPr lang="en-CA" baseline="0" dirty="0" smtClean="0"/>
              <a:t> large document that uses a variety of factors to compare the NCLEX and the CRNE. The purpose of this document is to inform educators about  differences and similarities of the two exams, so that educators are fully informed as we move towards implementing the exam in 2015. CASN collected the information from the Canadian Nurses Association and National Council State Boards of Nursing websites, the official test plans for the exams, and the 2012 NCLEX Conference. </a:t>
            </a:r>
          </a:p>
          <a:p>
            <a:pPr defTabSz="931774">
              <a:defRPr/>
            </a:pPr>
            <a:endParaRPr lang="en-CA" baseline="0" dirty="0" smtClean="0"/>
          </a:p>
          <a:p>
            <a:pPr defTabSz="931774">
              <a:defRPr/>
            </a:pPr>
            <a:r>
              <a:rPr lang="en-CA" baseline="0" dirty="0" smtClean="0"/>
              <a:t>The one-pager considerations document summarizes some of the major differences between the two exams, and suggests considerations that should be made by Canadian educators in order to help their students be successful in passing the NCLEX in 2015. </a:t>
            </a:r>
          </a:p>
          <a:p>
            <a:pPr defTabSz="931774">
              <a:defRPr/>
            </a:pPr>
            <a:endParaRPr lang="en-CA" baseline="0" dirty="0" smtClean="0"/>
          </a:p>
          <a:p>
            <a:pPr defTabSz="931774">
              <a:defRPr/>
            </a:pPr>
            <a:r>
              <a:rPr lang="en-CA" baseline="0" dirty="0" smtClean="0"/>
              <a:t>The industry of NCLEX preparation in the United States is huge. This document provides an overview of companies that offer NCLEX preparation resources for students and faculty. This not an exhaustive list of available resources. They are the most commonly used. CASN is not promoting any of these resources and has no affiliations with these companies.</a:t>
            </a:r>
          </a:p>
          <a:p>
            <a:pPr defTabSz="931774">
              <a:defRPr/>
            </a:pPr>
            <a:endParaRPr lang="en-CA" baseline="0" dirty="0" smtClean="0"/>
          </a:p>
          <a:p>
            <a:pPr defTabSz="931774">
              <a:defRPr/>
            </a:pPr>
            <a:r>
              <a:rPr lang="en-CA" baseline="0" dirty="0" smtClean="0"/>
              <a:t>Introduce Pat….  </a:t>
            </a:r>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12</a:t>
            </a:fld>
            <a:endParaRPr lang="en-CA"/>
          </a:p>
        </p:txBody>
      </p:sp>
    </p:spTree>
    <p:extLst>
      <p:ext uri="{BB962C8B-B14F-4D97-AF65-F5344CB8AC3E}">
        <p14:creationId xmlns:p14="http://schemas.microsoft.com/office/powerpoint/2010/main" val="299414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14</a:t>
            </a:fld>
            <a:endParaRPr lang="en-CA"/>
          </a:p>
        </p:txBody>
      </p:sp>
    </p:spTree>
    <p:extLst>
      <p:ext uri="{BB962C8B-B14F-4D97-AF65-F5344CB8AC3E}">
        <p14:creationId xmlns:p14="http://schemas.microsoft.com/office/powerpoint/2010/main" val="327407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is unknown if Canadian textbooks will be able to be referenced</a:t>
            </a:r>
            <a:r>
              <a:rPr lang="en-CA" baseline="0" dirty="0" smtClean="0"/>
              <a:t> in the item writing. </a:t>
            </a:r>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15</a:t>
            </a:fld>
            <a:endParaRPr lang="en-CA"/>
          </a:p>
        </p:txBody>
      </p:sp>
    </p:spTree>
    <p:extLst>
      <p:ext uri="{BB962C8B-B14F-4D97-AF65-F5344CB8AC3E}">
        <p14:creationId xmlns:p14="http://schemas.microsoft.com/office/powerpoint/2010/main" val="336082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BDC6BF15-3964-484D-8058-025C3E815CFE}" type="slidenum">
              <a:rPr lang="en-CA" smtClean="0"/>
              <a:t>16</a:t>
            </a:fld>
            <a:endParaRPr lang="en-CA"/>
          </a:p>
        </p:txBody>
      </p:sp>
    </p:spTree>
    <p:extLst>
      <p:ext uri="{BB962C8B-B14F-4D97-AF65-F5344CB8AC3E}">
        <p14:creationId xmlns:p14="http://schemas.microsoft.com/office/powerpoint/2010/main" val="146669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17</a:t>
            </a:fld>
            <a:endParaRPr lang="en-CA"/>
          </a:p>
        </p:txBody>
      </p:sp>
    </p:spTree>
    <p:extLst>
      <p:ext uri="{BB962C8B-B14F-4D97-AF65-F5344CB8AC3E}">
        <p14:creationId xmlns:p14="http://schemas.microsoft.com/office/powerpoint/2010/main" val="258339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Canadian students would be competent in these areas.</a:t>
            </a:r>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18</a:t>
            </a:fld>
            <a:endParaRPr lang="en-CA"/>
          </a:p>
        </p:txBody>
      </p:sp>
    </p:spTree>
    <p:extLst>
      <p:ext uri="{BB962C8B-B14F-4D97-AF65-F5344CB8AC3E}">
        <p14:creationId xmlns:p14="http://schemas.microsoft.com/office/powerpoint/2010/main" val="101463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Examples</a:t>
            </a:r>
            <a:r>
              <a:rPr lang="en-CA" baseline="0" dirty="0" smtClean="0"/>
              <a:t> of t</a:t>
            </a:r>
            <a:r>
              <a:rPr lang="en-CA" dirty="0" smtClean="0"/>
              <a:t>he priorities</a:t>
            </a:r>
            <a:r>
              <a:rPr lang="en-CA" baseline="0" dirty="0" smtClean="0"/>
              <a:t> taught in the states are: </a:t>
            </a:r>
          </a:p>
          <a:p>
            <a:pPr defTabSz="931774">
              <a:defRPr/>
            </a:pPr>
            <a:r>
              <a:rPr lang="en-CA" dirty="0"/>
              <a:t>Maslow’s Hierarchy of Needs</a:t>
            </a:r>
          </a:p>
          <a:p>
            <a:pPr defTabSz="931774">
              <a:defRPr/>
            </a:pPr>
            <a:r>
              <a:rPr lang="en-CA" dirty="0"/>
              <a:t>1</a:t>
            </a:r>
            <a:r>
              <a:rPr lang="en-CA" baseline="30000" dirty="0"/>
              <a:t>st</a:t>
            </a:r>
            <a:r>
              <a:rPr lang="en-CA" dirty="0"/>
              <a:t> – physiological</a:t>
            </a:r>
          </a:p>
          <a:p>
            <a:pPr defTabSz="931774">
              <a:defRPr/>
            </a:pPr>
            <a:r>
              <a:rPr lang="en-CA" dirty="0"/>
              <a:t>2</a:t>
            </a:r>
            <a:r>
              <a:rPr lang="en-CA" baseline="30000" dirty="0"/>
              <a:t>nd</a:t>
            </a:r>
            <a:r>
              <a:rPr lang="en-CA" dirty="0"/>
              <a:t> – safety and security</a:t>
            </a:r>
          </a:p>
          <a:p>
            <a:pPr defTabSz="931774">
              <a:defRPr/>
            </a:pPr>
            <a:r>
              <a:rPr lang="en-CA" dirty="0"/>
              <a:t> Policies and Procedures</a:t>
            </a:r>
          </a:p>
          <a:p>
            <a:r>
              <a:rPr lang="en-CA" dirty="0" smtClean="0"/>
              <a:t>1</a:t>
            </a:r>
            <a:r>
              <a:rPr lang="en-CA" baseline="30000" dirty="0" smtClean="0"/>
              <a:t>st</a:t>
            </a:r>
            <a:r>
              <a:rPr lang="en-CA" dirty="0" smtClean="0"/>
              <a:t> – activities with</a:t>
            </a:r>
            <a:r>
              <a:rPr lang="en-CA" baseline="0" dirty="0" smtClean="0"/>
              <a:t> strict timelines</a:t>
            </a:r>
          </a:p>
          <a:p>
            <a:r>
              <a:rPr lang="en-CA" baseline="0" dirty="0" smtClean="0"/>
              <a:t>2</a:t>
            </a:r>
            <a:r>
              <a:rPr lang="en-CA" baseline="30000" dirty="0" smtClean="0"/>
              <a:t>nd</a:t>
            </a:r>
            <a:r>
              <a:rPr lang="en-CA" baseline="0" dirty="0" smtClean="0"/>
              <a:t> – activities that affect patient care </a:t>
            </a:r>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19</a:t>
            </a:fld>
            <a:endParaRPr lang="en-CA"/>
          </a:p>
        </p:txBody>
      </p:sp>
    </p:spTree>
    <p:extLst>
      <p:ext uri="{BB962C8B-B14F-4D97-AF65-F5344CB8AC3E}">
        <p14:creationId xmlns:p14="http://schemas.microsoft.com/office/powerpoint/2010/main" val="4023605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20</a:t>
            </a:fld>
            <a:endParaRPr lang="en-CA"/>
          </a:p>
        </p:txBody>
      </p:sp>
    </p:spTree>
    <p:extLst>
      <p:ext uri="{BB962C8B-B14F-4D97-AF65-F5344CB8AC3E}">
        <p14:creationId xmlns:p14="http://schemas.microsoft.com/office/powerpoint/2010/main" val="405398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21</a:t>
            </a:fld>
            <a:endParaRPr lang="en-CA"/>
          </a:p>
        </p:txBody>
      </p:sp>
    </p:spTree>
    <p:extLst>
      <p:ext uri="{BB962C8B-B14F-4D97-AF65-F5344CB8AC3E}">
        <p14:creationId xmlns:p14="http://schemas.microsoft.com/office/powerpoint/2010/main" val="60490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22</a:t>
            </a:fld>
            <a:endParaRPr lang="en-CA"/>
          </a:p>
        </p:txBody>
      </p:sp>
    </p:spTree>
    <p:extLst>
      <p:ext uri="{BB962C8B-B14F-4D97-AF65-F5344CB8AC3E}">
        <p14:creationId xmlns:p14="http://schemas.microsoft.com/office/powerpoint/2010/main" val="220220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2</a:t>
            </a:fld>
            <a:endParaRPr lang="en-CA"/>
          </a:p>
        </p:txBody>
      </p:sp>
    </p:spTree>
    <p:extLst>
      <p:ext uri="{BB962C8B-B14F-4D97-AF65-F5344CB8AC3E}">
        <p14:creationId xmlns:p14="http://schemas.microsoft.com/office/powerpoint/2010/main" val="209040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23</a:t>
            </a:fld>
            <a:endParaRPr lang="en-CA"/>
          </a:p>
        </p:txBody>
      </p:sp>
    </p:spTree>
    <p:extLst>
      <p:ext uri="{BB962C8B-B14F-4D97-AF65-F5344CB8AC3E}">
        <p14:creationId xmlns:p14="http://schemas.microsoft.com/office/powerpoint/2010/main" val="3038249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24</a:t>
            </a:fld>
            <a:endParaRPr lang="en-CA"/>
          </a:p>
        </p:txBody>
      </p:sp>
    </p:spTree>
    <p:extLst>
      <p:ext uri="{BB962C8B-B14F-4D97-AF65-F5344CB8AC3E}">
        <p14:creationId xmlns:p14="http://schemas.microsoft.com/office/powerpoint/2010/main" val="1678778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25</a:t>
            </a:fld>
            <a:endParaRPr lang="en-CA"/>
          </a:p>
        </p:txBody>
      </p:sp>
    </p:spTree>
    <p:extLst>
      <p:ext uri="{BB962C8B-B14F-4D97-AF65-F5344CB8AC3E}">
        <p14:creationId xmlns:p14="http://schemas.microsoft.com/office/powerpoint/2010/main" val="567694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29</a:t>
            </a:fld>
            <a:endParaRPr lang="en-CA"/>
          </a:p>
        </p:txBody>
      </p:sp>
    </p:spTree>
    <p:extLst>
      <p:ext uri="{BB962C8B-B14F-4D97-AF65-F5344CB8AC3E}">
        <p14:creationId xmlns:p14="http://schemas.microsoft.com/office/powerpoint/2010/main" val="2662648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98F6BC-026D-41F4-ACFA-85F6AAEF7112}" type="slidenum">
              <a:rPr lang="en-US"/>
              <a:pPr fontAlgn="base">
                <a:spcBef>
                  <a:spcPct val="0"/>
                </a:spcBef>
                <a:spcAft>
                  <a:spcPct val="0"/>
                </a:spcAft>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0EFFA36-300E-4BD8-ACBE-E47A6DD273DC}" type="slidenum">
              <a:rPr lang="en-US"/>
              <a:pPr fontAlgn="base">
                <a:spcBef>
                  <a:spcPct val="0"/>
                </a:spcBef>
                <a:spcAft>
                  <a:spcPct val="0"/>
                </a:spcAft>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34</a:t>
            </a:fld>
            <a:endParaRPr lang="en-CA"/>
          </a:p>
        </p:txBody>
      </p:sp>
    </p:spTree>
    <p:extLst>
      <p:ext uri="{BB962C8B-B14F-4D97-AF65-F5344CB8AC3E}">
        <p14:creationId xmlns:p14="http://schemas.microsoft.com/office/powerpoint/2010/main" val="2318114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35</a:t>
            </a:fld>
            <a:endParaRPr lang="en-CA"/>
          </a:p>
        </p:txBody>
      </p:sp>
    </p:spTree>
    <p:extLst>
      <p:ext uri="{BB962C8B-B14F-4D97-AF65-F5344CB8AC3E}">
        <p14:creationId xmlns:p14="http://schemas.microsoft.com/office/powerpoint/2010/main" val="2521938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36</a:t>
            </a:fld>
            <a:endParaRPr lang="en-CA"/>
          </a:p>
        </p:txBody>
      </p:sp>
    </p:spTree>
    <p:extLst>
      <p:ext uri="{BB962C8B-B14F-4D97-AF65-F5344CB8AC3E}">
        <p14:creationId xmlns:p14="http://schemas.microsoft.com/office/powerpoint/2010/main" val="1242497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37</a:t>
            </a:fld>
            <a:endParaRPr lang="en-CA"/>
          </a:p>
        </p:txBody>
      </p:sp>
    </p:spTree>
    <p:extLst>
      <p:ext uri="{BB962C8B-B14F-4D97-AF65-F5344CB8AC3E}">
        <p14:creationId xmlns:p14="http://schemas.microsoft.com/office/powerpoint/2010/main" val="367746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accordance with these relevant terms of reference</a:t>
            </a:r>
            <a:r>
              <a:rPr lang="en-CA" dirty="0" smtClean="0"/>
              <a:t>:</a:t>
            </a:r>
            <a:r>
              <a:rPr lang="en-CA" baseline="0" dirty="0" smtClean="0"/>
              <a:t> </a:t>
            </a:r>
          </a:p>
          <a:p>
            <a:endParaRPr lang="en-CA" baseline="0" dirty="0" smtClean="0"/>
          </a:p>
          <a:p>
            <a:pPr lvl="0"/>
            <a:r>
              <a:rPr lang="en-US" dirty="0"/>
              <a:t>Develops strategic initiatives for CASN to influence federal, provincial, and territorial policy.</a:t>
            </a:r>
            <a:endParaRPr lang="en-CA" dirty="0"/>
          </a:p>
          <a:p>
            <a:pPr lvl="0"/>
            <a:r>
              <a:rPr lang="en-US" dirty="0"/>
              <a:t>Establishes  partnerships with CASN affiliate organizations to advance nursing education provincially and in the territories</a:t>
            </a:r>
            <a:endParaRPr lang="en-CA" dirty="0"/>
          </a:p>
          <a:p>
            <a:pPr lvl="0"/>
            <a:r>
              <a:rPr lang="en-US" dirty="0"/>
              <a:t>Creates strategies in partnership with other national nursing organizations to respond to major political events such as federal elections, and the renegotiation of the Canada Health Accord.</a:t>
            </a:r>
            <a:endParaRPr lang="en-CA" dirty="0"/>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3</a:t>
            </a:fld>
            <a:endParaRPr lang="en-CA"/>
          </a:p>
        </p:txBody>
      </p:sp>
    </p:spTree>
    <p:extLst>
      <p:ext uri="{BB962C8B-B14F-4D97-AF65-F5344CB8AC3E}">
        <p14:creationId xmlns:p14="http://schemas.microsoft.com/office/powerpoint/2010/main" val="372653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 three re-writes, the candidates must have a review by their provincial regulatory bodies, before they can re-take the CRNE. </a:t>
            </a:r>
          </a:p>
          <a:p>
            <a:r>
              <a:rPr lang="en-CA" dirty="0" smtClean="0"/>
              <a:t>Candidates must wait 45 days before re-writing a test, for a maximum of eight times per year. </a:t>
            </a:r>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38</a:t>
            </a:fld>
            <a:endParaRPr lang="en-CA"/>
          </a:p>
        </p:txBody>
      </p:sp>
    </p:spTree>
    <p:extLst>
      <p:ext uri="{BB962C8B-B14F-4D97-AF65-F5344CB8AC3E}">
        <p14:creationId xmlns:p14="http://schemas.microsoft.com/office/powerpoint/2010/main" val="1778273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change from a paper and pencil exam to a computer adaptive test will affect Canadian students. </a:t>
            </a:r>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40</a:t>
            </a:fld>
            <a:endParaRPr lang="en-CA"/>
          </a:p>
        </p:txBody>
      </p:sp>
    </p:spTree>
    <p:extLst>
      <p:ext uri="{BB962C8B-B14F-4D97-AF65-F5344CB8AC3E}">
        <p14:creationId xmlns:p14="http://schemas.microsoft.com/office/powerpoint/2010/main" val="3648077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41</a:t>
            </a:fld>
            <a:endParaRPr lang="en-CA"/>
          </a:p>
        </p:txBody>
      </p:sp>
    </p:spTree>
    <p:extLst>
      <p:ext uri="{BB962C8B-B14F-4D97-AF65-F5344CB8AC3E}">
        <p14:creationId xmlns:p14="http://schemas.microsoft.com/office/powerpoint/2010/main" val="1166366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Harding (2010):</a:t>
            </a:r>
            <a:r>
              <a:rPr lang="en-CA" baseline="0" dirty="0" smtClean="0"/>
              <a:t> Earlier studies which found that the HESI Exit Examination was 96.4% to 98.3% accurate was based on a calculation of the pass rate for those students who were already considered high scoring (90% or higher). When HESI Examination scores are used in logistic regression models, they are useful only in predicting NCLEX-RN success, not failure. </a:t>
            </a:r>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48</a:t>
            </a:fld>
            <a:endParaRPr lang="en-CA"/>
          </a:p>
        </p:txBody>
      </p:sp>
    </p:spTree>
    <p:extLst>
      <p:ext uri="{BB962C8B-B14F-4D97-AF65-F5344CB8AC3E}">
        <p14:creationId xmlns:p14="http://schemas.microsoft.com/office/powerpoint/2010/main" val="3888382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Heroff</a:t>
            </a:r>
            <a:r>
              <a:rPr lang="en-CA" baseline="0" dirty="0" smtClean="0"/>
              <a:t> 2009 study showed that students that did well on progression testing were at risk of neglecting to sufficiently prepare for the NCLEX </a:t>
            </a:r>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49</a:t>
            </a:fld>
            <a:endParaRPr lang="en-CA"/>
          </a:p>
        </p:txBody>
      </p:sp>
    </p:spTree>
    <p:extLst>
      <p:ext uri="{BB962C8B-B14F-4D97-AF65-F5344CB8AC3E}">
        <p14:creationId xmlns:p14="http://schemas.microsoft.com/office/powerpoint/2010/main" val="2212175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52</a:t>
            </a:fld>
            <a:endParaRPr lang="en-CA"/>
          </a:p>
        </p:txBody>
      </p:sp>
    </p:spTree>
    <p:extLst>
      <p:ext uri="{BB962C8B-B14F-4D97-AF65-F5344CB8AC3E}">
        <p14:creationId xmlns:p14="http://schemas.microsoft.com/office/powerpoint/2010/main" val="3470738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53</a:t>
            </a:fld>
            <a:endParaRPr lang="en-CA"/>
          </a:p>
        </p:txBody>
      </p:sp>
    </p:spTree>
    <p:extLst>
      <p:ext uri="{BB962C8B-B14F-4D97-AF65-F5344CB8AC3E}">
        <p14:creationId xmlns:p14="http://schemas.microsoft.com/office/powerpoint/2010/main" val="2236596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Invite participants to comment/question the presenters,</a:t>
            </a:r>
            <a:r>
              <a:rPr lang="en-CA" baseline="0" dirty="0" smtClean="0"/>
              <a:t> tell CASN what information they would like, or how CASN can support them. </a:t>
            </a:r>
            <a:endParaRPr lang="en-CA" dirty="0" smtClean="0"/>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56</a:t>
            </a:fld>
            <a:endParaRPr lang="en-CA"/>
          </a:p>
        </p:txBody>
      </p:sp>
    </p:spTree>
    <p:extLst>
      <p:ext uri="{BB962C8B-B14F-4D97-AF65-F5344CB8AC3E}">
        <p14:creationId xmlns:p14="http://schemas.microsoft.com/office/powerpoint/2010/main" val="2007159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58</a:t>
            </a:fld>
            <a:endParaRPr lang="en-CA"/>
          </a:p>
        </p:txBody>
      </p:sp>
    </p:spTree>
    <p:extLst>
      <p:ext uri="{BB962C8B-B14F-4D97-AF65-F5344CB8AC3E}">
        <p14:creationId xmlns:p14="http://schemas.microsoft.com/office/powerpoint/2010/main" val="820614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C6BF15-3964-484D-8058-025C3E815CFE}" type="slidenum">
              <a:rPr lang="en-CA" smtClean="0"/>
              <a:t>60</a:t>
            </a:fld>
            <a:endParaRPr lang="en-CA"/>
          </a:p>
        </p:txBody>
      </p:sp>
    </p:spTree>
    <p:extLst>
      <p:ext uri="{BB962C8B-B14F-4D97-AF65-F5344CB8AC3E}">
        <p14:creationId xmlns:p14="http://schemas.microsoft.com/office/powerpoint/2010/main" val="200715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Representatives from across Canada gave CASN a clear picture of what was happening in each province in regards to the new exam. </a:t>
            </a:r>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4</a:t>
            </a:fld>
            <a:endParaRPr lang="en-CA"/>
          </a:p>
        </p:txBody>
      </p:sp>
    </p:spTree>
    <p:extLst>
      <p:ext uri="{BB962C8B-B14F-4D97-AF65-F5344CB8AC3E}">
        <p14:creationId xmlns:p14="http://schemas.microsoft.com/office/powerpoint/2010/main" val="182296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message</a:t>
            </a:r>
            <a:r>
              <a:rPr lang="en-CA" baseline="0" dirty="0" smtClean="0"/>
              <a:t> Position Statement outlined concerns about the new exams, and stated that educators should be consulted during this process. </a:t>
            </a:r>
          </a:p>
          <a:p>
            <a:endParaRPr lang="en-CA" baseline="0" dirty="0" smtClean="0"/>
          </a:p>
          <a:p>
            <a:r>
              <a:rPr lang="en-CA" baseline="0" dirty="0" smtClean="0"/>
              <a:t>CASN’s president and executive director made phone calls to each regulatory body to gather more information. </a:t>
            </a:r>
          </a:p>
          <a:p>
            <a:endParaRPr lang="en-CA" baseline="0" dirty="0" smtClean="0"/>
          </a:p>
          <a:p>
            <a:endParaRPr lang="en-CA" baseline="0" dirty="0" smtClean="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5</a:t>
            </a:fld>
            <a:endParaRPr lang="en-CA"/>
          </a:p>
        </p:txBody>
      </p:sp>
    </p:spTree>
    <p:extLst>
      <p:ext uri="{BB962C8B-B14F-4D97-AF65-F5344CB8AC3E}">
        <p14:creationId xmlns:p14="http://schemas.microsoft.com/office/powerpoint/2010/main" val="268076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Advocacy Committee agreed that it would be best to create a Working Group of individuals with experience teaching in the United States/knowledge of the NCLEX. Judy, a member of the Advocacy Committee, volunteered to Chair this new Working Group. </a:t>
            </a:r>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8</a:t>
            </a:fld>
            <a:endParaRPr lang="en-CA"/>
          </a:p>
        </p:txBody>
      </p:sp>
    </p:spTree>
    <p:extLst>
      <p:ext uri="{BB962C8B-B14F-4D97-AF65-F5344CB8AC3E}">
        <p14:creationId xmlns:p14="http://schemas.microsoft.com/office/powerpoint/2010/main" val="65578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Educators from across Canada with experience teaching in the US/abundance of knowledge about the NCLEX-RN</a:t>
            </a:r>
            <a:r>
              <a:rPr lang="en-CA" baseline="30000" dirty="0" smtClean="0"/>
              <a:t>® </a:t>
            </a:r>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9</a:t>
            </a:fld>
            <a:endParaRPr lang="en-CA"/>
          </a:p>
        </p:txBody>
      </p:sp>
    </p:spTree>
    <p:extLst>
      <p:ext uri="{BB962C8B-B14F-4D97-AF65-F5344CB8AC3E}">
        <p14:creationId xmlns:p14="http://schemas.microsoft.com/office/powerpoint/2010/main" val="35328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10</a:t>
            </a:fld>
            <a:endParaRPr lang="en-CA"/>
          </a:p>
        </p:txBody>
      </p:sp>
    </p:spTree>
    <p:extLst>
      <p:ext uri="{BB962C8B-B14F-4D97-AF65-F5344CB8AC3E}">
        <p14:creationId xmlns:p14="http://schemas.microsoft.com/office/powerpoint/2010/main" val="248031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Working</a:t>
            </a:r>
            <a:r>
              <a:rPr lang="en-CA" baseline="0" dirty="0" smtClean="0"/>
              <a:t> Group meetings: June 26</a:t>
            </a:r>
            <a:r>
              <a:rPr lang="en-CA" baseline="30000" dirty="0" smtClean="0"/>
              <a:t>th</a:t>
            </a:r>
            <a:r>
              <a:rPr lang="en-CA" baseline="0" dirty="0" smtClean="0"/>
              <a:t>, August 22</a:t>
            </a:r>
            <a:r>
              <a:rPr lang="en-CA" baseline="30000" dirty="0" smtClean="0"/>
              <a:t>nd</a:t>
            </a:r>
            <a:r>
              <a:rPr lang="en-CA" baseline="0" dirty="0" smtClean="0"/>
              <a:t>, October 4</a:t>
            </a:r>
            <a:r>
              <a:rPr lang="en-CA" baseline="30000" dirty="0" smtClean="0"/>
              <a:t>th</a:t>
            </a: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DC6BF15-3964-484D-8058-025C3E815CFE}" type="slidenum">
              <a:rPr lang="en-CA" smtClean="0"/>
              <a:t>11</a:t>
            </a:fld>
            <a:endParaRPr lang="en-CA"/>
          </a:p>
        </p:txBody>
      </p:sp>
    </p:spTree>
    <p:extLst>
      <p:ext uri="{BB962C8B-B14F-4D97-AF65-F5344CB8AC3E}">
        <p14:creationId xmlns:p14="http://schemas.microsoft.com/office/powerpoint/2010/main" val="4210766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3675A5-0606-4266-AC7B-040CA18E7069}" type="datetimeFigureOut">
              <a:rPr lang="en-CA" smtClean="0"/>
              <a:t>16/04/2013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9D1A9A-C398-4523-8EB0-6B4BFC6EF464}" type="slidenum">
              <a:rPr lang="en-CA" smtClean="0"/>
              <a:t>‹#›</a:t>
            </a:fld>
            <a:endParaRPr lang="en-CA"/>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480"/>
          <a:stretch/>
        </p:blipFill>
        <p:spPr>
          <a:xfrm>
            <a:off x="-86820" y="-27384"/>
            <a:ext cx="9230820" cy="6885384"/>
          </a:xfrm>
          <a:prstGeom prst="rect">
            <a:avLst/>
          </a:prstGeom>
        </p:spPr>
      </p:pic>
      <p:sp>
        <p:nvSpPr>
          <p:cNvPr id="8" name="Rectangle 7"/>
          <p:cNvSpPr/>
          <p:nvPr userDrawn="1"/>
        </p:nvSpPr>
        <p:spPr>
          <a:xfrm>
            <a:off x="-86820" y="1412776"/>
            <a:ext cx="9230820" cy="4650860"/>
          </a:xfrm>
          <a:prstGeom prst="rect">
            <a:avLst/>
          </a:prstGeom>
          <a:solidFill>
            <a:srgbClr val="0D0D0D">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86820" y="5949280"/>
            <a:ext cx="9230820" cy="908720"/>
          </a:xfrm>
          <a:prstGeom prst="rect">
            <a:avLst/>
          </a:prstGeom>
          <a:solidFill>
            <a:srgbClr val="161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302188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9D1A9A-C398-4523-8EB0-6B4BFC6EF464}" type="slidenum">
              <a:rPr lang="en-CA" smtClean="0"/>
              <a:t>‹#›</a:t>
            </a:fld>
            <a:endParaRPr lang="en-CA"/>
          </a:p>
        </p:txBody>
      </p:sp>
    </p:spTree>
    <p:extLst>
      <p:ext uri="{BB962C8B-B14F-4D97-AF65-F5344CB8AC3E}">
        <p14:creationId xmlns:p14="http://schemas.microsoft.com/office/powerpoint/2010/main" val="1791656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187624" y="274638"/>
            <a:ext cx="528937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9D1A9A-C398-4523-8EB0-6B4BFC6EF464}" type="slidenum">
              <a:rPr lang="en-CA" smtClean="0"/>
              <a:t>‹#›</a:t>
            </a:fld>
            <a:endParaRPr lang="en-CA"/>
          </a:p>
        </p:txBody>
      </p:sp>
    </p:spTree>
    <p:extLst>
      <p:ext uri="{BB962C8B-B14F-4D97-AF65-F5344CB8AC3E}">
        <p14:creationId xmlns:p14="http://schemas.microsoft.com/office/powerpoint/2010/main" val="8812633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3675A5-0606-4266-AC7B-040CA18E7069}" type="datetimeFigureOut">
              <a:rPr lang="en-CA" smtClean="0"/>
              <a:t>16/04/2013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9D1A9A-C398-4523-8EB0-6B4BFC6EF464}" type="slidenum">
              <a:rPr lang="en-CA" smtClean="0"/>
              <a:t>‹#›</a:t>
            </a:fld>
            <a:endParaRPr lang="en-CA"/>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59083" cy="6858000"/>
          </a:xfrm>
          <a:prstGeom prst="rect">
            <a:avLst/>
          </a:prstGeom>
        </p:spPr>
      </p:pic>
      <p:sp>
        <p:nvSpPr>
          <p:cNvPr id="8" name="Rectangle 7"/>
          <p:cNvSpPr/>
          <p:nvPr userDrawn="1"/>
        </p:nvSpPr>
        <p:spPr>
          <a:xfrm>
            <a:off x="1043608" y="0"/>
            <a:ext cx="144016" cy="6858000"/>
          </a:xfrm>
          <a:prstGeom prst="rect">
            <a:avLst/>
          </a:prstGeom>
          <a:solidFill>
            <a:srgbClr val="30284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528693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7623" y="4406900"/>
            <a:ext cx="7307089"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187623" y="2906713"/>
            <a:ext cx="730708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9D1A9A-C398-4523-8EB0-6B4BFC6EF464}" type="slidenum">
              <a:rPr lang="en-CA" smtClean="0"/>
              <a:t>‹#›</a:t>
            </a:fld>
            <a:endParaRPr lang="en-CA"/>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59083" cy="6858000"/>
          </a:xfrm>
          <a:prstGeom prst="rect">
            <a:avLst/>
          </a:prstGeom>
        </p:spPr>
      </p:pic>
      <p:sp>
        <p:nvSpPr>
          <p:cNvPr id="8" name="Rectangle 7"/>
          <p:cNvSpPr/>
          <p:nvPr userDrawn="1"/>
        </p:nvSpPr>
        <p:spPr>
          <a:xfrm>
            <a:off x="1043608" y="0"/>
            <a:ext cx="144016" cy="6858000"/>
          </a:xfrm>
          <a:prstGeom prst="rect">
            <a:avLst/>
          </a:prstGeom>
          <a:solidFill>
            <a:srgbClr val="30284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744662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7632848"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1259632" y="1600200"/>
            <a:ext cx="37444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20072" y="1600200"/>
            <a:ext cx="36785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3675A5-0606-4266-AC7B-040CA18E7069}" type="datetimeFigureOut">
              <a:rPr lang="en-CA" smtClean="0"/>
              <a:t>16/04/2013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9D1A9A-C398-4523-8EB0-6B4BFC6EF464}" type="slidenum">
              <a:rPr lang="en-CA" smtClean="0"/>
              <a:t>‹#›</a:t>
            </a:fld>
            <a:endParaRPr lang="en-CA"/>
          </a:p>
        </p:txBody>
      </p:sp>
      <p:pic>
        <p:nvPicPr>
          <p:cNvPr id="8"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59083" cy="6858000"/>
          </a:xfrm>
          <a:prstGeom prst="rect">
            <a:avLst/>
          </a:prstGeom>
        </p:spPr>
      </p:pic>
      <p:sp>
        <p:nvSpPr>
          <p:cNvPr id="9" name="Rectangle 8"/>
          <p:cNvSpPr/>
          <p:nvPr userDrawn="1"/>
        </p:nvSpPr>
        <p:spPr>
          <a:xfrm>
            <a:off x="1043608" y="0"/>
            <a:ext cx="144016" cy="6858000"/>
          </a:xfrm>
          <a:prstGeom prst="rect">
            <a:avLst/>
          </a:prstGeom>
          <a:solidFill>
            <a:srgbClr val="30284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62508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3675A5-0606-4266-AC7B-040CA18E7069}" type="datetimeFigureOut">
              <a:rPr lang="en-CA" smtClean="0"/>
              <a:t>16/04/2013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9D1A9A-C398-4523-8EB0-6B4BFC6EF464}" type="slidenum">
              <a:rPr lang="en-CA" smtClean="0"/>
              <a:t>‹#›</a:t>
            </a:fld>
            <a:endParaRPr lang="en-CA"/>
          </a:p>
        </p:txBody>
      </p:sp>
    </p:spTree>
    <p:extLst>
      <p:ext uri="{BB962C8B-B14F-4D97-AF65-F5344CB8AC3E}">
        <p14:creationId xmlns:p14="http://schemas.microsoft.com/office/powerpoint/2010/main" val="299828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9D1A9A-C398-4523-8EB0-6B4BFC6EF464}" type="slidenum">
              <a:rPr lang="en-CA" smtClean="0"/>
              <a:t>‹#›</a:t>
            </a:fld>
            <a:endParaRPr lang="en-CA"/>
          </a:p>
        </p:txBody>
      </p:sp>
    </p:spTree>
    <p:extLst>
      <p:ext uri="{BB962C8B-B14F-4D97-AF65-F5344CB8AC3E}">
        <p14:creationId xmlns:p14="http://schemas.microsoft.com/office/powerpoint/2010/main" val="18010880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99D1A9A-C398-4523-8EB0-6B4BFC6EF464}" type="slidenum">
              <a:rPr lang="en-CA" smtClean="0"/>
              <a:t>‹#›</a:t>
            </a:fld>
            <a:endParaRPr lang="en-CA"/>
          </a:p>
        </p:txBody>
      </p:sp>
    </p:spTree>
    <p:extLst>
      <p:ext uri="{BB962C8B-B14F-4D97-AF65-F5344CB8AC3E}">
        <p14:creationId xmlns:p14="http://schemas.microsoft.com/office/powerpoint/2010/main" val="22654261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355976" y="273050"/>
            <a:ext cx="433082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1259632" y="141277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9D1A9A-C398-4523-8EB0-6B4BFC6EF464}" type="slidenum">
              <a:rPr lang="en-CA" smtClean="0"/>
              <a:t>‹#›</a:t>
            </a:fld>
            <a:endParaRPr lang="en-CA"/>
          </a:p>
        </p:txBody>
      </p:sp>
    </p:spTree>
    <p:extLst>
      <p:ext uri="{BB962C8B-B14F-4D97-AF65-F5344CB8AC3E}">
        <p14:creationId xmlns:p14="http://schemas.microsoft.com/office/powerpoint/2010/main" val="18664865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1760"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41176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41176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9D1A9A-C398-4523-8EB0-6B4BFC6EF464}" type="slidenum">
              <a:rPr lang="en-CA" smtClean="0"/>
              <a:t>‹#›</a:t>
            </a:fld>
            <a:endParaRPr lang="en-CA"/>
          </a:p>
        </p:txBody>
      </p:sp>
    </p:spTree>
    <p:extLst>
      <p:ext uri="{BB962C8B-B14F-4D97-AF65-F5344CB8AC3E}">
        <p14:creationId xmlns:p14="http://schemas.microsoft.com/office/powerpoint/2010/main" val="4217677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624" y="274638"/>
            <a:ext cx="7499176"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1187624" y="1600200"/>
            <a:ext cx="749917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D1A9A-C398-4523-8EB0-6B4BFC6EF464}" type="slidenum">
              <a:rPr lang="en-CA" smtClean="0"/>
              <a:t>‹#›</a:t>
            </a:fld>
            <a:endParaRPr lang="en-CA"/>
          </a:p>
        </p:txBody>
      </p:sp>
      <p:pic>
        <p:nvPicPr>
          <p:cNvPr id="7" name="Content Placeholder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059083" cy="6858000"/>
          </a:xfrm>
          <a:prstGeom prst="rect">
            <a:avLst/>
          </a:prstGeom>
        </p:spPr>
      </p:pic>
      <p:sp>
        <p:nvSpPr>
          <p:cNvPr id="8" name="Rectangle 7"/>
          <p:cNvSpPr/>
          <p:nvPr userDrawn="1"/>
        </p:nvSpPr>
        <p:spPr>
          <a:xfrm>
            <a:off x="1043608" y="0"/>
            <a:ext cx="144016" cy="6858000"/>
          </a:xfrm>
          <a:prstGeom prst="rect">
            <a:avLst/>
          </a:prstGeom>
          <a:solidFill>
            <a:srgbClr val="30284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3823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audio" Target="file:///C:\Documents%20and%20Settings\hylandj\Local%20Settings\Temporary%20Internet%20Files\Content.IE5\6XBER5MU\MS910220079%5b1%5d.wav" TargetMode="Externa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916832"/>
            <a:ext cx="8568952" cy="1200329"/>
          </a:xfrm>
          <a:prstGeom prst="rect">
            <a:avLst/>
          </a:prstGeom>
          <a:noFill/>
        </p:spPr>
        <p:txBody>
          <a:bodyPr wrap="square" rtlCol="0">
            <a:spAutoFit/>
          </a:bodyPr>
          <a:lstStyle/>
          <a:p>
            <a:pPr algn="ctr"/>
            <a:r>
              <a:rPr lang="en-CA" sz="3600" b="1" dirty="0" smtClean="0">
                <a:solidFill>
                  <a:srgbClr val="92D050"/>
                </a:solidFill>
                <a:latin typeface="+mj-lt"/>
              </a:rPr>
              <a:t>CRNE to NCLEX-RN</a:t>
            </a:r>
            <a:r>
              <a:rPr lang="en-CA" sz="2400" b="1" baseline="30000" dirty="0" smtClean="0">
                <a:solidFill>
                  <a:srgbClr val="92D050"/>
                </a:solidFill>
                <a:latin typeface="+mj-lt"/>
              </a:rPr>
              <a:t>®</a:t>
            </a:r>
            <a:endParaRPr lang="en-CA" sz="3600" b="1" dirty="0" smtClean="0">
              <a:solidFill>
                <a:srgbClr val="92D050"/>
              </a:solidFill>
              <a:latin typeface="+mj-lt"/>
            </a:endParaRPr>
          </a:p>
          <a:p>
            <a:pPr algn="ctr"/>
            <a:r>
              <a:rPr lang="en-CA" sz="3600" b="1" dirty="0" smtClean="0">
                <a:solidFill>
                  <a:srgbClr val="92D050"/>
                </a:solidFill>
                <a:latin typeface="+mj-lt"/>
              </a:rPr>
              <a:t>CASN’s role on the road to 2015 </a:t>
            </a:r>
            <a:r>
              <a:rPr lang="en-CA" sz="2400" b="1" dirty="0" smtClean="0">
                <a:solidFill>
                  <a:srgbClr val="92D050"/>
                </a:solidFill>
                <a:latin typeface="+mj-lt"/>
              </a:rPr>
              <a:t> </a:t>
            </a:r>
            <a:endParaRPr lang="en-CA" sz="2400" b="1" baseline="30000" dirty="0">
              <a:solidFill>
                <a:srgbClr val="92D050"/>
              </a:solidFill>
              <a:latin typeface="+mj-lt"/>
            </a:endParaRPr>
          </a:p>
        </p:txBody>
      </p:sp>
      <p:sp>
        <p:nvSpPr>
          <p:cNvPr id="2" name="TextBox 1"/>
          <p:cNvSpPr txBox="1"/>
          <p:nvPr/>
        </p:nvSpPr>
        <p:spPr>
          <a:xfrm>
            <a:off x="1907704" y="3429000"/>
            <a:ext cx="5256584" cy="2677656"/>
          </a:xfrm>
          <a:prstGeom prst="rect">
            <a:avLst/>
          </a:prstGeom>
          <a:noFill/>
        </p:spPr>
        <p:txBody>
          <a:bodyPr wrap="square" rtlCol="0">
            <a:spAutoFit/>
          </a:bodyPr>
          <a:lstStyle/>
          <a:p>
            <a:pPr algn="ctr"/>
            <a:r>
              <a:rPr lang="en-CA" sz="2400" b="1" dirty="0" smtClean="0">
                <a:solidFill>
                  <a:srgbClr val="92D050"/>
                </a:solidFill>
              </a:rPr>
              <a:t>Thursday, November 15</a:t>
            </a:r>
            <a:r>
              <a:rPr lang="en-CA" sz="2400" b="1" baseline="30000" dirty="0" smtClean="0">
                <a:solidFill>
                  <a:srgbClr val="92D050"/>
                </a:solidFill>
              </a:rPr>
              <a:t>th</a:t>
            </a:r>
            <a:r>
              <a:rPr lang="en-CA" sz="2400" b="1" dirty="0" smtClean="0">
                <a:solidFill>
                  <a:srgbClr val="92D050"/>
                </a:solidFill>
              </a:rPr>
              <a:t>, 2012</a:t>
            </a:r>
          </a:p>
          <a:p>
            <a:pPr algn="ctr"/>
            <a:r>
              <a:rPr lang="en-CA" sz="2400" b="1" dirty="0" smtClean="0">
                <a:solidFill>
                  <a:srgbClr val="92D050"/>
                </a:solidFill>
              </a:rPr>
              <a:t>8:30AM – 10:30AM </a:t>
            </a:r>
          </a:p>
          <a:p>
            <a:pPr algn="ctr"/>
            <a:endParaRPr lang="en-CA" sz="2400" dirty="0" smtClean="0">
              <a:solidFill>
                <a:schemeClr val="bg1"/>
              </a:solidFill>
            </a:endParaRPr>
          </a:p>
          <a:p>
            <a:pPr algn="ctr"/>
            <a:r>
              <a:rPr lang="en-CA" sz="2400" dirty="0" err="1" smtClean="0">
                <a:solidFill>
                  <a:schemeClr val="bg1"/>
                </a:solidFill>
              </a:rPr>
              <a:t>Sioban</a:t>
            </a:r>
            <a:r>
              <a:rPr lang="en-CA" sz="2400" dirty="0" smtClean="0">
                <a:solidFill>
                  <a:schemeClr val="bg1"/>
                </a:solidFill>
              </a:rPr>
              <a:t> Nelson, RN, PhD, FAAN, FCAHS</a:t>
            </a:r>
          </a:p>
          <a:p>
            <a:pPr algn="ctr"/>
            <a:r>
              <a:rPr lang="en-CA" sz="2400" dirty="0" smtClean="0">
                <a:solidFill>
                  <a:schemeClr val="bg1"/>
                </a:solidFill>
              </a:rPr>
              <a:t>Judith </a:t>
            </a:r>
            <a:r>
              <a:rPr lang="en-CA" sz="2400" dirty="0" err="1" smtClean="0">
                <a:solidFill>
                  <a:schemeClr val="bg1"/>
                </a:solidFill>
              </a:rPr>
              <a:t>McFetridge-Durdle</a:t>
            </a:r>
            <a:r>
              <a:rPr lang="en-CA" sz="2400" dirty="0" smtClean="0">
                <a:solidFill>
                  <a:schemeClr val="bg1"/>
                </a:solidFill>
              </a:rPr>
              <a:t>, RN, PhD</a:t>
            </a:r>
          </a:p>
          <a:p>
            <a:pPr algn="ctr"/>
            <a:r>
              <a:rPr lang="en-CA" sz="2400" dirty="0" smtClean="0">
                <a:solidFill>
                  <a:schemeClr val="bg1"/>
                </a:solidFill>
              </a:rPr>
              <a:t>Pat Bradley, RN, PhD, MEd, CNE </a:t>
            </a:r>
          </a:p>
          <a:p>
            <a:pPr algn="ctr"/>
            <a:endParaRPr lang="en-CA" sz="2400" dirty="0"/>
          </a:p>
        </p:txBody>
      </p:sp>
    </p:spTree>
    <p:extLst>
      <p:ext uri="{BB962C8B-B14F-4D97-AF65-F5344CB8AC3E}">
        <p14:creationId xmlns:p14="http://schemas.microsoft.com/office/powerpoint/2010/main" val="111594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Terms of Reference </a:t>
            </a:r>
            <a:endParaRPr lang="en-CA" dirty="0"/>
          </a:p>
        </p:txBody>
      </p:sp>
      <p:sp>
        <p:nvSpPr>
          <p:cNvPr id="3" name="Content Placeholder 2"/>
          <p:cNvSpPr>
            <a:spLocks noGrp="1"/>
          </p:cNvSpPr>
          <p:nvPr>
            <p:ph idx="1"/>
          </p:nvPr>
        </p:nvSpPr>
        <p:spPr/>
        <p:txBody>
          <a:bodyPr>
            <a:noAutofit/>
          </a:bodyPr>
          <a:lstStyle/>
          <a:p>
            <a:r>
              <a:rPr lang="en-CA" sz="2400" dirty="0" smtClean="0"/>
              <a:t>Develop </a:t>
            </a:r>
            <a:r>
              <a:rPr lang="en-CA" sz="2400" dirty="0"/>
              <a:t>an information brief to share at Council concerning key differences between the National Council Licensure Examination (NCLEX) and the Canadian Registered Nurses Examination (CRNE);</a:t>
            </a:r>
          </a:p>
          <a:p>
            <a:r>
              <a:rPr lang="en-CA" sz="2400" dirty="0"/>
              <a:t>Highlight areas that may affect test-taking performance of Canadian nursing program graduates on the new registration exam for educators; </a:t>
            </a:r>
          </a:p>
          <a:p>
            <a:r>
              <a:rPr lang="en-CA" sz="2400" dirty="0"/>
              <a:t>Identify strategies that could support educators in the transition to the new exam; and, </a:t>
            </a:r>
          </a:p>
          <a:p>
            <a:r>
              <a:rPr lang="en-CA" sz="2400" dirty="0"/>
              <a:t>Keep abreast of information coming from the Canadian provincial regulatory bodies and the National State Boards of Nursing in regards to the new </a:t>
            </a:r>
            <a:r>
              <a:rPr lang="en-CA" sz="2400" dirty="0" smtClean="0"/>
              <a:t>exam.</a:t>
            </a:r>
            <a:endParaRPr lang="en-CA" sz="2400" dirty="0"/>
          </a:p>
        </p:txBody>
      </p:sp>
    </p:spTree>
    <p:extLst>
      <p:ext uri="{BB962C8B-B14F-4D97-AF65-F5344CB8AC3E}">
        <p14:creationId xmlns:p14="http://schemas.microsoft.com/office/powerpoint/2010/main" val="2992085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Actions </a:t>
            </a:r>
            <a:endParaRPr lang="en-CA" dirty="0"/>
          </a:p>
        </p:txBody>
      </p:sp>
      <p:sp>
        <p:nvSpPr>
          <p:cNvPr id="3" name="Content Placeholder 2"/>
          <p:cNvSpPr>
            <a:spLocks noGrp="1"/>
          </p:cNvSpPr>
          <p:nvPr>
            <p:ph idx="1"/>
          </p:nvPr>
        </p:nvSpPr>
        <p:spPr/>
        <p:txBody>
          <a:bodyPr/>
          <a:lstStyle/>
          <a:p>
            <a:r>
              <a:rPr lang="en-CA" dirty="0" smtClean="0"/>
              <a:t>The Working Group adopted the Terms of Reference on June 26</a:t>
            </a:r>
            <a:r>
              <a:rPr lang="en-CA" baseline="30000" dirty="0" smtClean="0"/>
              <a:t>th</a:t>
            </a:r>
            <a:r>
              <a:rPr lang="en-CA" dirty="0" smtClean="0"/>
              <a:t>, 2012</a:t>
            </a:r>
          </a:p>
          <a:p>
            <a:r>
              <a:rPr lang="en-CA" dirty="0" smtClean="0"/>
              <a:t>The Group met in August and October via teleconference in order to fulfill the goals outlined in the Terms of Reference </a:t>
            </a:r>
            <a:endParaRPr lang="en-CA" dirty="0"/>
          </a:p>
        </p:txBody>
      </p:sp>
    </p:spTree>
    <p:extLst>
      <p:ext uri="{BB962C8B-B14F-4D97-AF65-F5344CB8AC3E}">
        <p14:creationId xmlns:p14="http://schemas.microsoft.com/office/powerpoint/2010/main" val="143452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Outcomes</a:t>
            </a:r>
            <a:endParaRPr lang="en-CA" dirty="0"/>
          </a:p>
        </p:txBody>
      </p:sp>
      <p:sp>
        <p:nvSpPr>
          <p:cNvPr id="3" name="Content Placeholder 2"/>
          <p:cNvSpPr>
            <a:spLocks noGrp="1"/>
          </p:cNvSpPr>
          <p:nvPr>
            <p:ph idx="1"/>
          </p:nvPr>
        </p:nvSpPr>
        <p:spPr/>
        <p:txBody>
          <a:bodyPr>
            <a:normAutofit/>
          </a:bodyPr>
          <a:lstStyle/>
          <a:p>
            <a:r>
              <a:rPr lang="en-CA" dirty="0" smtClean="0"/>
              <a:t>Comparing the 2010-2015 CRNE and the 2013-2015 NCLEX-RN</a:t>
            </a:r>
            <a:r>
              <a:rPr lang="en-CA" baseline="30000" dirty="0" smtClean="0"/>
              <a:t>®</a:t>
            </a:r>
            <a:r>
              <a:rPr lang="en-CA" dirty="0" smtClean="0"/>
              <a:t>; </a:t>
            </a:r>
            <a:r>
              <a:rPr lang="en-CA" dirty="0" err="1" smtClean="0"/>
              <a:t>Condsiderations</a:t>
            </a:r>
            <a:r>
              <a:rPr lang="en-CA" dirty="0" smtClean="0"/>
              <a:t> for Nurse Educators in Canada</a:t>
            </a:r>
          </a:p>
          <a:p>
            <a:r>
              <a:rPr lang="en-CA" dirty="0" smtClean="0"/>
              <a:t>Considerations Regarding the </a:t>
            </a:r>
            <a:r>
              <a:rPr lang="en-CA" dirty="0"/>
              <a:t>NCLEX-RN</a:t>
            </a:r>
            <a:r>
              <a:rPr lang="en-CA" baseline="30000" dirty="0" smtClean="0"/>
              <a:t>® </a:t>
            </a:r>
            <a:r>
              <a:rPr lang="en-CA" dirty="0" smtClean="0"/>
              <a:t>for Nurse Educators in Canada </a:t>
            </a:r>
          </a:p>
          <a:p>
            <a:r>
              <a:rPr lang="en-CA" dirty="0" smtClean="0"/>
              <a:t>Companies Offering NCLEX-RN</a:t>
            </a:r>
            <a:r>
              <a:rPr lang="en-CA" baseline="30000" dirty="0" smtClean="0"/>
              <a:t>®</a:t>
            </a:r>
            <a:r>
              <a:rPr lang="en-CA" dirty="0" smtClean="0"/>
              <a:t> Preparation Resources </a:t>
            </a:r>
            <a:endParaRPr lang="en-CA" dirty="0"/>
          </a:p>
        </p:txBody>
      </p:sp>
    </p:spTree>
    <p:extLst>
      <p:ext uri="{BB962C8B-B14F-4D97-AF65-F5344CB8AC3E}">
        <p14:creationId xmlns:p14="http://schemas.microsoft.com/office/powerpoint/2010/main" val="419855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dirty="0"/>
          </a:p>
        </p:txBody>
      </p:sp>
      <p:pic>
        <p:nvPicPr>
          <p:cNvPr id="5" name="Picture 4" descr="C:\Users\sbond.ACESI\AppData\Local\Microsoft\Windows\Temporary Internet Files\Content.IE5\W5TVQL3S\MP900341513[1].jpg"/>
          <p:cNvPicPr/>
          <p:nvPr/>
        </p:nvPicPr>
        <p:blipFill>
          <a:blip r:embed="rId2">
            <a:extLst>
              <a:ext uri="{28A0092B-C50C-407E-A947-70E740481C1C}">
                <a14:useLocalDpi xmlns:a14="http://schemas.microsoft.com/office/drawing/2010/main" val="0"/>
              </a:ext>
            </a:extLst>
          </a:blip>
          <a:srcRect/>
          <a:stretch>
            <a:fillRect/>
          </a:stretch>
        </p:blipFill>
        <p:spPr bwMode="auto">
          <a:xfrm>
            <a:off x="-108520" y="-50777"/>
            <a:ext cx="2736304" cy="3708375"/>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8520" y="2352674"/>
            <a:ext cx="6228185" cy="4505325"/>
          </a:xfrm>
          <a:prstGeom prst="rect">
            <a:avLst/>
          </a:prstGeom>
        </p:spPr>
      </p:pic>
      <p:pic>
        <p:nvPicPr>
          <p:cNvPr id="7" name="Picture 6" descr="C:\Users\sbond.ACESI\AppData\Local\Microsoft\Windows\Temporary Internet Files\Content.IE5\UKIX9GQI\MP900431095[1].jpg"/>
          <p:cNvPicPr/>
          <p:nvPr/>
        </p:nvPicPr>
        <p:blipFill>
          <a:blip r:embed="rId4">
            <a:extLst>
              <a:ext uri="{28A0092B-C50C-407E-A947-70E740481C1C}">
                <a14:useLocalDpi xmlns:a14="http://schemas.microsoft.com/office/drawing/2010/main" val="0"/>
              </a:ext>
            </a:extLst>
          </a:blip>
          <a:srcRect/>
          <a:stretch>
            <a:fillRect/>
          </a:stretch>
        </p:blipFill>
        <p:spPr bwMode="auto">
          <a:xfrm>
            <a:off x="2519798" y="-50777"/>
            <a:ext cx="3708385" cy="6908776"/>
          </a:xfrm>
          <a:prstGeom prst="rect">
            <a:avLst/>
          </a:prstGeom>
          <a:noFill/>
          <a:ln>
            <a:noFill/>
          </a:ln>
        </p:spPr>
      </p:pic>
      <p:pic>
        <p:nvPicPr>
          <p:cNvPr id="8" name="Picture 7" descr="C:\Users\sbond.ACESI\AppData\Local\Microsoft\Windows\Temporary Internet Files\Content.IE5\7S2D2CQL\MP900427614[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25675"/>
            <a:ext cx="2915815" cy="2952328"/>
          </a:xfrm>
          <a:prstGeom prst="rect">
            <a:avLst/>
          </a:prstGeom>
          <a:noFill/>
          <a:ln>
            <a:noFill/>
          </a:ln>
        </p:spPr>
      </p:pic>
      <p:pic>
        <p:nvPicPr>
          <p:cNvPr id="9" name="Picture 8" descr="C:\Users\sbond.ACESI\AppData\Local\Microsoft\Windows\Temporary Internet Files\Content.IE5\W5TVQL3S\MP900438865[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2708920"/>
            <a:ext cx="2915815" cy="2684909"/>
          </a:xfrm>
          <a:prstGeom prst="rect">
            <a:avLst/>
          </a:prstGeom>
          <a:noFill/>
          <a:ln>
            <a:noFill/>
          </a:ln>
        </p:spPr>
      </p:pic>
      <p:pic>
        <p:nvPicPr>
          <p:cNvPr id="10" name="Picture 9" descr="C:\Users\sbond.ACESI\AppData\Local\Microsoft\Windows\Temporary Internet Files\Content.IE5\P28L1P9B\MP900433070[1].jpg"/>
          <p:cNvPicPr/>
          <p:nvPr/>
        </p:nvPicPr>
        <p:blipFill rotWithShape="1">
          <a:blip r:embed="rId7" cstate="print">
            <a:extLst>
              <a:ext uri="{28A0092B-C50C-407E-A947-70E740481C1C}">
                <a14:useLocalDpi xmlns:a14="http://schemas.microsoft.com/office/drawing/2010/main" val="0"/>
              </a:ext>
            </a:extLst>
          </a:blip>
          <a:srcRect t="20960"/>
          <a:stretch/>
        </p:blipFill>
        <p:spPr bwMode="auto">
          <a:xfrm>
            <a:off x="6228185" y="4791272"/>
            <a:ext cx="2915816" cy="2066727"/>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rot="5400000">
            <a:off x="967034" y="-1318964"/>
            <a:ext cx="7101408" cy="9252521"/>
          </a:xfrm>
          <a:prstGeom prst="rect">
            <a:avLst/>
          </a:prstGeom>
          <a:solidFill>
            <a:srgbClr val="723B91">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2" name="Rectangle 11"/>
          <p:cNvSpPr/>
          <p:nvPr/>
        </p:nvSpPr>
        <p:spPr>
          <a:xfrm>
            <a:off x="665310" y="658400"/>
            <a:ext cx="7704856" cy="4536505"/>
          </a:xfrm>
          <a:prstGeom prst="rect">
            <a:avLst/>
          </a:prstGeom>
          <a:solidFill>
            <a:srgbClr val="1E141E">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2800" b="1" dirty="0">
                <a:latin typeface="Copperplate Gothic Light" pitchFamily="34" charset="0"/>
              </a:rPr>
              <a:t>Comparing</a:t>
            </a:r>
            <a:endParaRPr lang="en-CA" sz="2800" dirty="0">
              <a:latin typeface="Copperplate Gothic Light" pitchFamily="34" charset="0"/>
            </a:endParaRPr>
          </a:p>
          <a:p>
            <a:pPr algn="ctr"/>
            <a:r>
              <a:rPr lang="en-CA" sz="2800" b="1" dirty="0">
                <a:latin typeface="Copperplate Gothic Light" pitchFamily="34" charset="0"/>
              </a:rPr>
              <a:t>The </a:t>
            </a:r>
            <a:r>
              <a:rPr lang="en-CA" sz="2800" b="1" u="sng" dirty="0">
                <a:latin typeface="Copperplate Gothic Light" pitchFamily="34" charset="0"/>
              </a:rPr>
              <a:t>2010-2015</a:t>
            </a:r>
            <a:r>
              <a:rPr lang="en-CA" sz="2800" b="1" dirty="0">
                <a:latin typeface="Copperplate Gothic Light" pitchFamily="34" charset="0"/>
              </a:rPr>
              <a:t> CRNE </a:t>
            </a:r>
            <a:endParaRPr lang="en-CA" sz="2800" dirty="0">
              <a:latin typeface="Copperplate Gothic Light" pitchFamily="34" charset="0"/>
            </a:endParaRPr>
          </a:p>
          <a:p>
            <a:pPr algn="ctr"/>
            <a:r>
              <a:rPr lang="en-CA" sz="2800" b="1" dirty="0">
                <a:latin typeface="Copperplate Gothic Light" pitchFamily="34" charset="0"/>
              </a:rPr>
              <a:t>and </a:t>
            </a:r>
            <a:endParaRPr lang="en-CA" sz="2800" dirty="0">
              <a:latin typeface="Copperplate Gothic Light" pitchFamily="34" charset="0"/>
            </a:endParaRPr>
          </a:p>
          <a:p>
            <a:pPr algn="ctr"/>
            <a:r>
              <a:rPr lang="en-CA" sz="2800" b="1" dirty="0">
                <a:latin typeface="Copperplate Gothic Light" pitchFamily="34" charset="0"/>
              </a:rPr>
              <a:t>the </a:t>
            </a:r>
            <a:r>
              <a:rPr lang="en-CA" sz="2800" b="1" u="sng" dirty="0">
                <a:latin typeface="Copperplate Gothic Light" pitchFamily="34" charset="0"/>
              </a:rPr>
              <a:t>2013-2015</a:t>
            </a:r>
            <a:r>
              <a:rPr lang="en-CA" sz="2800" b="1" dirty="0">
                <a:latin typeface="Copperplate Gothic Light" pitchFamily="34" charset="0"/>
              </a:rPr>
              <a:t> NCLEX-RN</a:t>
            </a:r>
            <a:r>
              <a:rPr lang="en-CA" sz="2800" b="1" baseline="30000" dirty="0">
                <a:latin typeface="Copperplate Gothic Light" pitchFamily="34" charset="0"/>
              </a:rPr>
              <a:t>®</a:t>
            </a:r>
            <a:r>
              <a:rPr lang="en-CA" sz="2800" b="1" dirty="0">
                <a:latin typeface="Copperplate Gothic Light" pitchFamily="34" charset="0"/>
              </a:rPr>
              <a:t>: </a:t>
            </a:r>
            <a:endParaRPr lang="en-CA" sz="2800" dirty="0">
              <a:latin typeface="Copperplate Gothic Light" pitchFamily="34" charset="0"/>
            </a:endParaRPr>
          </a:p>
          <a:p>
            <a:pPr algn="ctr"/>
            <a:r>
              <a:rPr lang="en-CA" sz="2800" b="1" dirty="0">
                <a:latin typeface="Copperplate Gothic Light" pitchFamily="34" charset="0"/>
              </a:rPr>
              <a:t>Considerations for Nurse Educators in Canada</a:t>
            </a:r>
            <a:endParaRPr lang="en-CA" sz="2800" dirty="0">
              <a:latin typeface="Copperplate Gothic Light" pitchFamily="34" charset="0"/>
            </a:endParaRPr>
          </a:p>
        </p:txBody>
      </p:sp>
      <p:pic>
        <p:nvPicPr>
          <p:cNvPr id="13" name="Picture 12"/>
          <p:cNvPicPr/>
          <p:nvPr/>
        </p:nvPicPr>
        <p:blipFill>
          <a:blip r:embed="rId8">
            <a:extLst>
              <a:ext uri="{28A0092B-C50C-407E-A947-70E740481C1C}">
                <a14:useLocalDpi xmlns:a14="http://schemas.microsoft.com/office/drawing/2010/main" val="0"/>
              </a:ext>
            </a:extLst>
          </a:blip>
          <a:srcRect/>
          <a:stretch>
            <a:fillRect/>
          </a:stretch>
        </p:blipFill>
        <p:spPr bwMode="auto">
          <a:xfrm>
            <a:off x="3653642" y="4316630"/>
            <a:ext cx="1728191" cy="577412"/>
          </a:xfrm>
          <a:prstGeom prst="rect">
            <a:avLst/>
          </a:prstGeom>
          <a:noFill/>
          <a:ln>
            <a:noFill/>
          </a:ln>
          <a:effectLst/>
        </p:spPr>
      </p:pic>
    </p:spTree>
    <p:extLst>
      <p:ext uri="{BB962C8B-B14F-4D97-AF65-F5344CB8AC3E}">
        <p14:creationId xmlns:p14="http://schemas.microsoft.com/office/powerpoint/2010/main" val="459769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Exam Test Plans </a:t>
            </a:r>
            <a:endParaRPr lang="en-CA" sz="3600" dirty="0"/>
          </a:p>
        </p:txBody>
      </p:sp>
      <p:sp>
        <p:nvSpPr>
          <p:cNvPr id="3" name="Content Placeholder 2"/>
          <p:cNvSpPr>
            <a:spLocks noGrp="1"/>
          </p:cNvSpPr>
          <p:nvPr>
            <p:ph idx="1"/>
          </p:nvPr>
        </p:nvSpPr>
        <p:spPr/>
        <p:txBody>
          <a:bodyPr>
            <a:normAutofit/>
          </a:bodyPr>
          <a:lstStyle/>
          <a:p>
            <a:pPr marL="571500" indent="-457200"/>
            <a:r>
              <a:rPr lang="en-CA" dirty="0"/>
              <a:t>B</a:t>
            </a:r>
            <a:r>
              <a:rPr lang="en-US" dirty="0" err="1"/>
              <a:t>oth</a:t>
            </a:r>
            <a:r>
              <a:rPr lang="en-US" dirty="0"/>
              <a:t> exams assess </a:t>
            </a:r>
            <a:r>
              <a:rPr lang="en-US" i="1" dirty="0"/>
              <a:t>entry level knowledge and skills</a:t>
            </a:r>
            <a:r>
              <a:rPr lang="en-US" dirty="0"/>
              <a:t> </a:t>
            </a:r>
          </a:p>
          <a:p>
            <a:pPr marL="971550" lvl="1" indent="-457200"/>
            <a:r>
              <a:rPr lang="en-US" dirty="0" smtClean="0"/>
              <a:t>NCLEX-RN</a:t>
            </a:r>
            <a:r>
              <a:rPr lang="en-US" baseline="30000" dirty="0"/>
              <a:t>®</a:t>
            </a:r>
            <a:r>
              <a:rPr lang="en-US" dirty="0"/>
              <a:t> is based on a job analysis of </a:t>
            </a:r>
            <a:r>
              <a:rPr lang="en-US" dirty="0" smtClean="0"/>
              <a:t>US new graduates with less than 6 months experience</a:t>
            </a:r>
          </a:p>
          <a:p>
            <a:pPr marL="971550" lvl="1" indent="-457200"/>
            <a:r>
              <a:rPr lang="en-US" dirty="0" smtClean="0"/>
              <a:t>CRNE </a:t>
            </a:r>
            <a:r>
              <a:rPr lang="en-US" dirty="0"/>
              <a:t>is based on </a:t>
            </a:r>
            <a:r>
              <a:rPr lang="en-US" dirty="0" smtClean="0"/>
              <a:t>competencies</a:t>
            </a:r>
          </a:p>
          <a:p>
            <a:pPr marL="571500" indent="-457200"/>
            <a:r>
              <a:rPr lang="en-US" dirty="0" smtClean="0"/>
              <a:t>Based on different (although similar) legal, ethical, and regulatory documents. </a:t>
            </a:r>
            <a:endParaRPr lang="en-CA" dirty="0"/>
          </a:p>
          <a:p>
            <a:pPr marL="914400" lvl="2" indent="0">
              <a:buNone/>
            </a:pPr>
            <a:endParaRPr lang="en-CA" dirty="0"/>
          </a:p>
        </p:txBody>
      </p:sp>
    </p:spTree>
    <p:extLst>
      <p:ext uri="{BB962C8B-B14F-4D97-AF65-F5344CB8AC3E}">
        <p14:creationId xmlns:p14="http://schemas.microsoft.com/office/powerpoint/2010/main" val="686895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NCLEX-RN</a:t>
            </a:r>
            <a:r>
              <a:rPr lang="en-US" baseline="30000" dirty="0"/>
              <a:t>® </a:t>
            </a:r>
            <a:r>
              <a:rPr lang="en-US" baseline="30000" dirty="0" smtClean="0"/>
              <a:t> </a:t>
            </a:r>
            <a:r>
              <a:rPr lang="en-CA" dirty="0" smtClean="0"/>
              <a:t>Item Writing </a:t>
            </a:r>
            <a:endParaRPr lang="en-CA" dirty="0"/>
          </a:p>
        </p:txBody>
      </p:sp>
      <p:sp>
        <p:nvSpPr>
          <p:cNvPr id="3" name="Content Placeholder 2"/>
          <p:cNvSpPr>
            <a:spLocks noGrp="1"/>
          </p:cNvSpPr>
          <p:nvPr>
            <p:ph idx="1"/>
          </p:nvPr>
        </p:nvSpPr>
        <p:spPr/>
        <p:txBody>
          <a:bodyPr/>
          <a:lstStyle/>
          <a:p>
            <a:r>
              <a:rPr lang="en-CA" dirty="0" smtClean="0"/>
              <a:t>Questions based on two textbook references (both exams)</a:t>
            </a:r>
          </a:p>
          <a:p>
            <a:pPr marL="0" indent="0">
              <a:buNone/>
            </a:pPr>
            <a:endParaRPr lang="en-CA" dirty="0" smtClean="0"/>
          </a:p>
          <a:p>
            <a:r>
              <a:rPr lang="en-CA" dirty="0" smtClean="0"/>
              <a:t>Potential item writers apply to the National Council of State Boards of Nursing/provincial regulatory bodies</a:t>
            </a:r>
            <a:endParaRPr lang="en-CA" dirty="0"/>
          </a:p>
        </p:txBody>
      </p:sp>
    </p:spTree>
    <p:extLst>
      <p:ext uri="{BB962C8B-B14F-4D97-AF65-F5344CB8AC3E}">
        <p14:creationId xmlns:p14="http://schemas.microsoft.com/office/powerpoint/2010/main" val="2424845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NCLEX-RN</a:t>
            </a:r>
            <a:r>
              <a:rPr lang="en-US" baseline="30000" dirty="0"/>
              <a:t>® </a:t>
            </a:r>
            <a:r>
              <a:rPr lang="en-CA" dirty="0" smtClean="0"/>
              <a:t>Item Writing </a:t>
            </a:r>
            <a:endParaRPr lang="en-CA" dirty="0"/>
          </a:p>
        </p:txBody>
      </p:sp>
      <p:sp>
        <p:nvSpPr>
          <p:cNvPr id="3" name="Content Placeholder 2"/>
          <p:cNvSpPr>
            <a:spLocks noGrp="1"/>
          </p:cNvSpPr>
          <p:nvPr>
            <p:ph idx="1"/>
          </p:nvPr>
        </p:nvSpPr>
        <p:spPr/>
        <p:txBody>
          <a:bodyPr/>
          <a:lstStyle/>
          <a:p>
            <a:r>
              <a:rPr lang="en-CA" dirty="0" smtClean="0"/>
              <a:t>Canadians will be able to item write for the  </a:t>
            </a:r>
            <a:r>
              <a:rPr lang="en-US" dirty="0" smtClean="0"/>
              <a:t>NCLEX-RN</a:t>
            </a:r>
            <a:r>
              <a:rPr lang="en-US" baseline="30000" dirty="0" smtClean="0"/>
              <a:t>®</a:t>
            </a:r>
            <a:endParaRPr lang="en-CA" dirty="0" smtClean="0"/>
          </a:p>
          <a:p>
            <a:pPr marL="0" indent="0">
              <a:buNone/>
            </a:pPr>
            <a:endParaRPr lang="en-CA" dirty="0" smtClean="0"/>
          </a:p>
          <a:p>
            <a:r>
              <a:rPr lang="en-CA" dirty="0" smtClean="0"/>
              <a:t>On </a:t>
            </a:r>
            <a:r>
              <a:rPr lang="en-CA" dirty="0"/>
              <a:t>the </a:t>
            </a:r>
            <a:r>
              <a:rPr lang="en-CA" dirty="0" smtClean="0"/>
              <a:t>French CRNE exam </a:t>
            </a:r>
            <a:r>
              <a:rPr lang="en-CA" dirty="0"/>
              <a:t>50% </a:t>
            </a:r>
            <a:r>
              <a:rPr lang="en-CA" dirty="0" smtClean="0"/>
              <a:t>of items were </a:t>
            </a:r>
            <a:r>
              <a:rPr lang="en-CA" dirty="0"/>
              <a:t>originally written in English and translated. </a:t>
            </a:r>
            <a:r>
              <a:rPr lang="en-CA" dirty="0" smtClean="0"/>
              <a:t>The other half were written in French</a:t>
            </a:r>
            <a:endParaRPr lang="en-CA" dirty="0"/>
          </a:p>
        </p:txBody>
      </p:sp>
    </p:spTree>
    <p:extLst>
      <p:ext uri="{BB962C8B-B14F-4D97-AF65-F5344CB8AC3E}">
        <p14:creationId xmlns:p14="http://schemas.microsoft.com/office/powerpoint/2010/main" val="2964809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Taxonomies</a:t>
            </a:r>
            <a:endParaRPr lang="en-CA" dirty="0"/>
          </a:p>
        </p:txBody>
      </p:sp>
      <p:sp>
        <p:nvSpPr>
          <p:cNvPr id="3" name="Content Placeholder 2"/>
          <p:cNvSpPr>
            <a:spLocks noGrp="1"/>
          </p:cNvSpPr>
          <p:nvPr>
            <p:ph idx="1"/>
          </p:nvPr>
        </p:nvSpPr>
        <p:spPr>
          <a:xfrm>
            <a:off x="1187624" y="1412776"/>
            <a:ext cx="7704856" cy="4713387"/>
          </a:xfrm>
        </p:spPr>
        <p:txBody>
          <a:bodyPr>
            <a:normAutofit/>
          </a:bodyPr>
          <a:lstStyle/>
          <a:p>
            <a:r>
              <a:rPr lang="en-US" sz="2800" dirty="0"/>
              <a:t>NCLEX-RN</a:t>
            </a:r>
            <a:r>
              <a:rPr lang="en-US" sz="2800" baseline="30000" dirty="0"/>
              <a:t>®</a:t>
            </a:r>
            <a:r>
              <a:rPr lang="en-CA" sz="2800" dirty="0" smtClean="0"/>
              <a:t> uses Bloom’s taxonomy for coding test items: knowledge, comprehension, application and analysis</a:t>
            </a:r>
          </a:p>
          <a:p>
            <a:pPr lvl="1"/>
            <a:r>
              <a:rPr lang="en-CA" dirty="0" smtClean="0"/>
              <a:t>Most items are at application and analysis levels </a:t>
            </a:r>
          </a:p>
          <a:p>
            <a:pPr lvl="1"/>
            <a:endParaRPr lang="en-CA" dirty="0" smtClean="0"/>
          </a:p>
          <a:p>
            <a:r>
              <a:rPr lang="en-CA" sz="2800" dirty="0" smtClean="0"/>
              <a:t>CRNE tests the cognitive and affective domains</a:t>
            </a:r>
          </a:p>
          <a:p>
            <a:pPr lvl="1"/>
            <a:r>
              <a:rPr lang="en-CA" dirty="0" smtClean="0"/>
              <a:t>10% knowledge and comprehension</a:t>
            </a:r>
          </a:p>
          <a:p>
            <a:pPr lvl="1"/>
            <a:r>
              <a:rPr lang="en-CA" dirty="0" smtClean="0"/>
              <a:t>40% (minimum) application</a:t>
            </a:r>
          </a:p>
          <a:p>
            <a:pPr lvl="1"/>
            <a:r>
              <a:rPr lang="en-CA" dirty="0" smtClean="0"/>
              <a:t>40% (minimum) critical thinking </a:t>
            </a:r>
            <a:endParaRPr lang="en-CA" dirty="0"/>
          </a:p>
        </p:txBody>
      </p:sp>
    </p:spTree>
    <p:extLst>
      <p:ext uri="{BB962C8B-B14F-4D97-AF65-F5344CB8AC3E}">
        <p14:creationId xmlns:p14="http://schemas.microsoft.com/office/powerpoint/2010/main" val="1888636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Integrated Processes</a:t>
            </a:r>
            <a:endParaRPr lang="en-CA" dirty="0"/>
          </a:p>
        </p:txBody>
      </p:sp>
      <p:sp>
        <p:nvSpPr>
          <p:cNvPr id="3" name="Content Placeholder 2"/>
          <p:cNvSpPr>
            <a:spLocks noGrp="1"/>
          </p:cNvSpPr>
          <p:nvPr>
            <p:ph idx="1"/>
          </p:nvPr>
        </p:nvSpPr>
        <p:spPr/>
        <p:txBody>
          <a:bodyPr>
            <a:normAutofit/>
          </a:bodyPr>
          <a:lstStyle/>
          <a:p>
            <a:r>
              <a:rPr lang="en-CA" dirty="0"/>
              <a:t>NCLEX-RN</a:t>
            </a:r>
            <a:r>
              <a:rPr lang="en-CA" baseline="30000" dirty="0" smtClean="0"/>
              <a:t>® </a:t>
            </a:r>
            <a:r>
              <a:rPr lang="en-CA" dirty="0" smtClean="0"/>
              <a:t>questions include processes fundamental to nursing: </a:t>
            </a:r>
          </a:p>
          <a:p>
            <a:pPr lvl="1"/>
            <a:r>
              <a:rPr lang="en-CA" dirty="0" smtClean="0"/>
              <a:t>Nursing process (clinical reasoning, assessment, analysis, planning, evaluation)</a:t>
            </a:r>
          </a:p>
          <a:p>
            <a:pPr lvl="1"/>
            <a:r>
              <a:rPr lang="en-CA" dirty="0" smtClean="0"/>
              <a:t>Caring</a:t>
            </a:r>
          </a:p>
          <a:p>
            <a:pPr lvl="1"/>
            <a:r>
              <a:rPr lang="en-CA" dirty="0" smtClean="0"/>
              <a:t>Documentation and communication</a:t>
            </a:r>
          </a:p>
          <a:p>
            <a:pPr lvl="1"/>
            <a:r>
              <a:rPr lang="en-CA" dirty="0" smtClean="0"/>
              <a:t>Teaching and learning</a:t>
            </a:r>
          </a:p>
        </p:txBody>
      </p:sp>
    </p:spTree>
    <p:extLst>
      <p:ext uri="{BB962C8B-B14F-4D97-AF65-F5344CB8AC3E}">
        <p14:creationId xmlns:p14="http://schemas.microsoft.com/office/powerpoint/2010/main" val="683825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Clinical Priorities</a:t>
            </a:r>
            <a:endParaRPr lang="en-CA" dirty="0"/>
          </a:p>
        </p:txBody>
      </p:sp>
      <p:sp>
        <p:nvSpPr>
          <p:cNvPr id="3" name="Content Placeholder 2"/>
          <p:cNvSpPr>
            <a:spLocks noGrp="1"/>
          </p:cNvSpPr>
          <p:nvPr>
            <p:ph idx="1"/>
          </p:nvPr>
        </p:nvSpPr>
        <p:spPr/>
        <p:txBody>
          <a:bodyPr/>
          <a:lstStyle/>
          <a:p>
            <a:r>
              <a:rPr lang="en-CA" dirty="0"/>
              <a:t>The NCLEX-RN</a:t>
            </a:r>
            <a:r>
              <a:rPr lang="en-CA" baseline="30000" dirty="0"/>
              <a:t>®</a:t>
            </a:r>
            <a:r>
              <a:rPr lang="en-CA" dirty="0"/>
              <a:t> prioritization system for clinical practice reflects a structured hierarchy for nursing intervention priority questions that Canadian students will need to learn to be successful on the exam.</a:t>
            </a:r>
          </a:p>
          <a:p>
            <a:endParaRPr lang="en-CA" dirty="0"/>
          </a:p>
        </p:txBody>
      </p:sp>
    </p:spTree>
    <p:extLst>
      <p:ext uri="{BB962C8B-B14F-4D97-AF65-F5344CB8AC3E}">
        <p14:creationId xmlns:p14="http://schemas.microsoft.com/office/powerpoint/2010/main" val="3736462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62661308"/>
              </p:ext>
            </p:extLst>
          </p:nvPr>
        </p:nvGraphicFramePr>
        <p:xfrm>
          <a:off x="1331640" y="409319"/>
          <a:ext cx="7632846" cy="6029838"/>
        </p:xfrm>
        <a:graphic>
          <a:graphicData uri="http://schemas.openxmlformats.org/drawingml/2006/table">
            <a:tbl>
              <a:tblPr firstRow="1" firstCol="1" bandRow="1">
                <a:tableStyleId>{1FECB4D8-DB02-4DC6-A0A2-4F2EBAE1DC90}</a:tableStyleId>
              </a:tblPr>
              <a:tblGrid>
                <a:gridCol w="1440160"/>
                <a:gridCol w="720080"/>
                <a:gridCol w="3905991"/>
                <a:gridCol w="1566615"/>
              </a:tblGrid>
              <a:tr h="536976">
                <a:tc>
                  <a:txBody>
                    <a:bodyPr/>
                    <a:lstStyle/>
                    <a:p>
                      <a:pPr algn="ctr">
                        <a:lnSpc>
                          <a:spcPct val="115000"/>
                        </a:lnSpc>
                        <a:spcAft>
                          <a:spcPts val="0"/>
                        </a:spcAft>
                      </a:pPr>
                      <a:r>
                        <a:rPr lang="en-CA" sz="2000" dirty="0">
                          <a:effectLst/>
                        </a:rPr>
                        <a:t>Time</a:t>
                      </a:r>
                      <a:endParaRPr lang="en-CA" sz="2000" dirty="0">
                        <a:effectLst/>
                        <a:latin typeface="Calibri"/>
                        <a:ea typeface="Calibri"/>
                        <a:cs typeface="Times New Roman"/>
                      </a:endParaRPr>
                    </a:p>
                  </a:txBody>
                  <a:tcPr marL="58001" marR="58001" marT="0" marB="0"/>
                </a:tc>
                <a:tc>
                  <a:txBody>
                    <a:bodyPr/>
                    <a:lstStyle/>
                    <a:p>
                      <a:pPr algn="ctr">
                        <a:lnSpc>
                          <a:spcPct val="115000"/>
                        </a:lnSpc>
                        <a:spcAft>
                          <a:spcPts val="0"/>
                        </a:spcAft>
                      </a:pPr>
                      <a:r>
                        <a:rPr lang="en-CA" sz="2000">
                          <a:effectLst/>
                        </a:rPr>
                        <a:t>Item</a:t>
                      </a:r>
                      <a:endParaRPr lang="en-CA" sz="2000">
                        <a:effectLst/>
                        <a:latin typeface="Calibri"/>
                        <a:ea typeface="Calibri"/>
                        <a:cs typeface="Times New Roman"/>
                      </a:endParaRPr>
                    </a:p>
                  </a:txBody>
                  <a:tcPr marL="58001" marR="58001" marT="0" marB="0"/>
                </a:tc>
                <a:tc>
                  <a:txBody>
                    <a:bodyPr/>
                    <a:lstStyle/>
                    <a:p>
                      <a:pPr algn="ctr">
                        <a:lnSpc>
                          <a:spcPct val="115000"/>
                        </a:lnSpc>
                        <a:spcAft>
                          <a:spcPts val="0"/>
                        </a:spcAft>
                      </a:pPr>
                      <a:r>
                        <a:rPr lang="en-CA" sz="2000">
                          <a:effectLst/>
                        </a:rPr>
                        <a:t>AGENDA</a:t>
                      </a:r>
                      <a:endParaRPr lang="en-CA" sz="2000">
                        <a:effectLst/>
                        <a:latin typeface="Calibri"/>
                        <a:ea typeface="Calibri"/>
                        <a:cs typeface="Times New Roman"/>
                      </a:endParaRPr>
                    </a:p>
                  </a:txBody>
                  <a:tcPr marL="58001" marR="58001" marT="0" marB="0"/>
                </a:tc>
                <a:tc>
                  <a:txBody>
                    <a:bodyPr/>
                    <a:lstStyle/>
                    <a:p>
                      <a:pPr algn="ctr">
                        <a:lnSpc>
                          <a:spcPct val="115000"/>
                        </a:lnSpc>
                        <a:spcAft>
                          <a:spcPts val="0"/>
                        </a:spcAft>
                      </a:pPr>
                      <a:r>
                        <a:rPr lang="en-CA" sz="2000">
                          <a:effectLst/>
                        </a:rPr>
                        <a:t>Presenter</a:t>
                      </a:r>
                      <a:endParaRPr lang="en-CA" sz="2000">
                        <a:effectLst/>
                        <a:latin typeface="Calibri"/>
                        <a:ea typeface="Calibri"/>
                        <a:cs typeface="Times New Roman"/>
                      </a:endParaRPr>
                    </a:p>
                  </a:txBody>
                  <a:tcPr marL="58001" marR="58001" marT="0" marB="0"/>
                </a:tc>
              </a:tr>
              <a:tr h="399126">
                <a:tc rowSpan="2">
                  <a:txBody>
                    <a:bodyPr/>
                    <a:lstStyle/>
                    <a:p>
                      <a:pPr>
                        <a:lnSpc>
                          <a:spcPct val="115000"/>
                        </a:lnSpc>
                        <a:spcAft>
                          <a:spcPts val="0"/>
                        </a:spcAft>
                      </a:pPr>
                      <a:r>
                        <a:rPr lang="en-CA" sz="2000" dirty="0">
                          <a:effectLst/>
                        </a:rPr>
                        <a:t>8:30 – </a:t>
                      </a:r>
                      <a:r>
                        <a:rPr lang="en-CA" sz="2000" dirty="0" smtClean="0">
                          <a:effectLst/>
                        </a:rPr>
                        <a:t>8:40 </a:t>
                      </a:r>
                      <a:endParaRPr lang="en-CA" sz="2000" dirty="0">
                        <a:effectLst/>
                        <a:latin typeface="Calibri"/>
                        <a:ea typeface="Calibri"/>
                        <a:cs typeface="Times New Roman"/>
                      </a:endParaRPr>
                    </a:p>
                  </a:txBody>
                  <a:tcPr marL="58001" marR="58001" marT="0" marB="0">
                    <a:solidFill>
                      <a:schemeClr val="bg1"/>
                    </a:solidFill>
                  </a:tcPr>
                </a:tc>
                <a:tc>
                  <a:txBody>
                    <a:bodyPr/>
                    <a:lstStyle/>
                    <a:p>
                      <a:pPr>
                        <a:lnSpc>
                          <a:spcPct val="115000"/>
                        </a:lnSpc>
                        <a:spcAft>
                          <a:spcPts val="0"/>
                        </a:spcAft>
                      </a:pPr>
                      <a:r>
                        <a:rPr lang="en-CA" sz="2000">
                          <a:effectLst/>
                        </a:rPr>
                        <a:t>1.0 </a:t>
                      </a:r>
                      <a:endParaRPr lang="en-CA" sz="2000">
                        <a:effectLst/>
                        <a:latin typeface="Calibri"/>
                        <a:ea typeface="Calibri"/>
                        <a:cs typeface="Times New Roman"/>
                      </a:endParaRPr>
                    </a:p>
                  </a:txBody>
                  <a:tcPr marL="58001" marR="58001" marT="0" marB="0">
                    <a:solidFill>
                      <a:schemeClr val="bg1"/>
                    </a:solidFill>
                  </a:tcPr>
                </a:tc>
                <a:tc>
                  <a:txBody>
                    <a:bodyPr/>
                    <a:lstStyle/>
                    <a:p>
                      <a:pPr>
                        <a:lnSpc>
                          <a:spcPct val="115000"/>
                        </a:lnSpc>
                        <a:spcAft>
                          <a:spcPts val="0"/>
                        </a:spcAft>
                      </a:pPr>
                      <a:r>
                        <a:rPr lang="en-CA" sz="2000" b="1" dirty="0">
                          <a:effectLst/>
                        </a:rPr>
                        <a:t>Welcome </a:t>
                      </a:r>
                      <a:endParaRPr lang="en-CA" sz="2000" b="1" dirty="0">
                        <a:effectLst/>
                        <a:latin typeface="Calibri"/>
                        <a:ea typeface="Calibri"/>
                        <a:cs typeface="Times New Roman"/>
                      </a:endParaRPr>
                    </a:p>
                  </a:txBody>
                  <a:tcPr marL="58001" marR="58001" marT="0" marB="0">
                    <a:solidFill>
                      <a:schemeClr val="bg1"/>
                    </a:solidFill>
                  </a:tcPr>
                </a:tc>
                <a:tc rowSpan="2">
                  <a:txBody>
                    <a:bodyPr/>
                    <a:lstStyle/>
                    <a:p>
                      <a:pPr>
                        <a:lnSpc>
                          <a:spcPct val="115000"/>
                        </a:lnSpc>
                        <a:spcAft>
                          <a:spcPts val="0"/>
                        </a:spcAft>
                      </a:pPr>
                      <a:r>
                        <a:rPr lang="en-CA" sz="2000" dirty="0" err="1">
                          <a:effectLst/>
                        </a:rPr>
                        <a:t>Sioban</a:t>
                      </a:r>
                      <a:r>
                        <a:rPr lang="en-CA" sz="2000" dirty="0">
                          <a:effectLst/>
                        </a:rPr>
                        <a:t> Nelson </a:t>
                      </a:r>
                      <a:endParaRPr lang="en-CA" sz="2000" dirty="0">
                        <a:effectLst/>
                        <a:latin typeface="Calibri"/>
                        <a:ea typeface="Calibri"/>
                        <a:cs typeface="Times New Roman"/>
                      </a:endParaRPr>
                    </a:p>
                  </a:txBody>
                  <a:tcPr marL="58001" marR="58001" marT="0" marB="0">
                    <a:solidFill>
                      <a:schemeClr val="bg1"/>
                    </a:solidFill>
                  </a:tcPr>
                </a:tc>
              </a:tr>
              <a:tr h="648072">
                <a:tc vMerge="1">
                  <a:txBody>
                    <a:bodyPr/>
                    <a:lstStyle/>
                    <a:p>
                      <a:endParaRPr lang="en-CA"/>
                    </a:p>
                  </a:txBody>
                  <a:tcPr/>
                </a:tc>
                <a:tc>
                  <a:txBody>
                    <a:bodyPr/>
                    <a:lstStyle/>
                    <a:p>
                      <a:pPr>
                        <a:lnSpc>
                          <a:spcPct val="115000"/>
                        </a:lnSpc>
                        <a:spcAft>
                          <a:spcPts val="0"/>
                        </a:spcAft>
                      </a:pPr>
                      <a:r>
                        <a:rPr lang="en-CA" sz="2000" dirty="0">
                          <a:effectLst/>
                        </a:rPr>
                        <a:t>1.1 </a:t>
                      </a:r>
                      <a:endParaRPr lang="en-CA" sz="2000" dirty="0">
                        <a:effectLst/>
                        <a:latin typeface="Calibri"/>
                        <a:ea typeface="Calibri"/>
                        <a:cs typeface="Times New Roman"/>
                      </a:endParaRPr>
                    </a:p>
                  </a:txBody>
                  <a:tcPr marL="58001" marR="58001" marT="0" marB="0">
                    <a:solidFill>
                      <a:schemeClr val="bg1"/>
                    </a:solidFill>
                  </a:tcPr>
                </a:tc>
                <a:tc>
                  <a:txBody>
                    <a:bodyPr/>
                    <a:lstStyle/>
                    <a:p>
                      <a:pPr>
                        <a:lnSpc>
                          <a:spcPct val="115000"/>
                        </a:lnSpc>
                        <a:spcAft>
                          <a:spcPts val="0"/>
                        </a:spcAft>
                      </a:pPr>
                      <a:r>
                        <a:rPr lang="en-CA" sz="2000" b="1" dirty="0" smtClean="0">
                          <a:effectLst/>
                        </a:rPr>
                        <a:t>Advocacy Committee (November 2011 – November 2012)</a:t>
                      </a:r>
                      <a:endParaRPr lang="en-CA" sz="2000" b="1" dirty="0">
                        <a:effectLst/>
                        <a:latin typeface="Calibri"/>
                        <a:ea typeface="Calibri"/>
                        <a:cs typeface="Times New Roman"/>
                      </a:endParaRPr>
                    </a:p>
                  </a:txBody>
                  <a:tcPr marL="58001" marR="58001" marT="0" marB="0">
                    <a:solidFill>
                      <a:schemeClr val="bg1"/>
                    </a:solidFill>
                  </a:tcPr>
                </a:tc>
                <a:tc vMerge="1">
                  <a:txBody>
                    <a:bodyPr/>
                    <a:lstStyle/>
                    <a:p>
                      <a:endParaRPr lang="en-CA"/>
                    </a:p>
                  </a:txBody>
                  <a:tcPr/>
                </a:tc>
              </a:tr>
              <a:tr h="720080">
                <a:tc>
                  <a:txBody>
                    <a:bodyPr/>
                    <a:lstStyle/>
                    <a:p>
                      <a:pPr>
                        <a:lnSpc>
                          <a:spcPct val="115000"/>
                        </a:lnSpc>
                        <a:spcAft>
                          <a:spcPts val="0"/>
                        </a:spcAft>
                      </a:pPr>
                      <a:r>
                        <a:rPr lang="en-CA" sz="2000" dirty="0" smtClean="0">
                          <a:effectLst/>
                        </a:rPr>
                        <a:t>8:40 </a:t>
                      </a:r>
                      <a:r>
                        <a:rPr lang="en-CA" sz="2000" dirty="0">
                          <a:effectLst/>
                        </a:rPr>
                        <a:t>– </a:t>
                      </a:r>
                      <a:r>
                        <a:rPr lang="en-CA" sz="2000" dirty="0" smtClean="0">
                          <a:effectLst/>
                        </a:rPr>
                        <a:t>8:50 </a:t>
                      </a:r>
                      <a:endParaRPr lang="en-CA" sz="2000" dirty="0">
                        <a:effectLst/>
                        <a:latin typeface="Calibri"/>
                        <a:ea typeface="Calibri"/>
                        <a:cs typeface="Times New Roman"/>
                      </a:endParaRPr>
                    </a:p>
                  </a:txBody>
                  <a:tcPr marL="58001" marR="58001" marT="0" marB="0"/>
                </a:tc>
                <a:tc>
                  <a:txBody>
                    <a:bodyPr/>
                    <a:lstStyle/>
                    <a:p>
                      <a:pPr>
                        <a:lnSpc>
                          <a:spcPct val="115000"/>
                        </a:lnSpc>
                        <a:spcAft>
                          <a:spcPts val="0"/>
                        </a:spcAft>
                      </a:pPr>
                      <a:r>
                        <a:rPr lang="en-CA" sz="2000" dirty="0">
                          <a:effectLst/>
                        </a:rPr>
                        <a:t>2.0 </a:t>
                      </a:r>
                      <a:endParaRPr lang="en-CA" sz="2000" dirty="0">
                        <a:effectLst/>
                        <a:latin typeface="Calibri"/>
                        <a:ea typeface="Calibri"/>
                        <a:cs typeface="Times New Roman"/>
                      </a:endParaRPr>
                    </a:p>
                  </a:txBody>
                  <a:tcPr marL="58001" marR="58001" marT="0" marB="0"/>
                </a:tc>
                <a:tc>
                  <a:txBody>
                    <a:bodyPr/>
                    <a:lstStyle/>
                    <a:p>
                      <a:pPr>
                        <a:lnSpc>
                          <a:spcPct val="115000"/>
                        </a:lnSpc>
                        <a:spcAft>
                          <a:spcPts val="0"/>
                        </a:spcAft>
                      </a:pPr>
                      <a:r>
                        <a:rPr lang="en-CA" sz="2000" b="1" dirty="0" smtClean="0">
                          <a:effectLst/>
                        </a:rPr>
                        <a:t>Working </a:t>
                      </a:r>
                      <a:r>
                        <a:rPr lang="en-CA" sz="2000" b="1" dirty="0">
                          <a:effectLst/>
                        </a:rPr>
                        <a:t>Group on the New Registration Exam </a:t>
                      </a:r>
                      <a:endParaRPr lang="en-CA" sz="2000" b="1" dirty="0">
                        <a:effectLst/>
                        <a:latin typeface="Calibri"/>
                        <a:ea typeface="Calibri"/>
                        <a:cs typeface="Times New Roman"/>
                      </a:endParaRPr>
                    </a:p>
                  </a:txBody>
                  <a:tcPr marL="58001" marR="58001" marT="0" marB="0"/>
                </a:tc>
                <a:tc>
                  <a:txBody>
                    <a:bodyPr/>
                    <a:lstStyle/>
                    <a:p>
                      <a:pPr>
                        <a:lnSpc>
                          <a:spcPct val="115000"/>
                        </a:lnSpc>
                        <a:spcAft>
                          <a:spcPts val="0"/>
                        </a:spcAft>
                      </a:pPr>
                      <a:r>
                        <a:rPr lang="en-CA" sz="2000" dirty="0">
                          <a:effectLst/>
                        </a:rPr>
                        <a:t>Judith </a:t>
                      </a:r>
                      <a:r>
                        <a:rPr lang="en-CA" sz="2000" dirty="0" err="1">
                          <a:effectLst/>
                        </a:rPr>
                        <a:t>McFetridge-Durdle</a:t>
                      </a:r>
                      <a:r>
                        <a:rPr lang="en-CA" sz="2000" dirty="0">
                          <a:effectLst/>
                        </a:rPr>
                        <a:t> </a:t>
                      </a:r>
                      <a:endParaRPr lang="en-CA" sz="2000" dirty="0">
                        <a:effectLst/>
                        <a:latin typeface="Calibri"/>
                        <a:ea typeface="Calibri"/>
                        <a:cs typeface="Times New Roman"/>
                      </a:endParaRPr>
                    </a:p>
                  </a:txBody>
                  <a:tcPr marL="58001" marR="58001" marT="0" marB="0"/>
                </a:tc>
              </a:tr>
              <a:tr h="572180">
                <a:tc rowSpan="2">
                  <a:txBody>
                    <a:bodyPr/>
                    <a:lstStyle/>
                    <a:p>
                      <a:pPr>
                        <a:lnSpc>
                          <a:spcPct val="115000"/>
                        </a:lnSpc>
                        <a:spcAft>
                          <a:spcPts val="0"/>
                        </a:spcAft>
                      </a:pPr>
                      <a:r>
                        <a:rPr lang="en-CA" sz="2000" dirty="0" smtClean="0">
                          <a:effectLst/>
                        </a:rPr>
                        <a:t>8:50 </a:t>
                      </a:r>
                      <a:r>
                        <a:rPr lang="en-CA" sz="2000" dirty="0">
                          <a:effectLst/>
                        </a:rPr>
                        <a:t>– 9:30</a:t>
                      </a:r>
                      <a:endParaRPr lang="en-CA" sz="2000" dirty="0">
                        <a:effectLst/>
                        <a:latin typeface="Calibri"/>
                        <a:ea typeface="Calibri"/>
                        <a:cs typeface="Times New Roman"/>
                      </a:endParaRPr>
                    </a:p>
                  </a:txBody>
                  <a:tcPr marL="58001" marR="58001" marT="0" marB="0"/>
                </a:tc>
                <a:tc>
                  <a:txBody>
                    <a:bodyPr/>
                    <a:lstStyle/>
                    <a:p>
                      <a:pPr>
                        <a:lnSpc>
                          <a:spcPct val="115000"/>
                        </a:lnSpc>
                        <a:spcAft>
                          <a:spcPts val="0"/>
                        </a:spcAft>
                      </a:pPr>
                      <a:r>
                        <a:rPr lang="en-CA" sz="2000">
                          <a:effectLst/>
                        </a:rPr>
                        <a:t>3.0 </a:t>
                      </a:r>
                      <a:endParaRPr lang="en-CA" sz="2000">
                        <a:effectLst/>
                        <a:latin typeface="Calibri"/>
                        <a:ea typeface="Calibri"/>
                        <a:cs typeface="Times New Roman"/>
                      </a:endParaRPr>
                    </a:p>
                  </a:txBody>
                  <a:tcPr marL="58001" marR="58001" marT="0" marB="0"/>
                </a:tc>
                <a:tc>
                  <a:txBody>
                    <a:bodyPr/>
                    <a:lstStyle/>
                    <a:p>
                      <a:pPr>
                        <a:lnSpc>
                          <a:spcPct val="115000"/>
                        </a:lnSpc>
                        <a:spcAft>
                          <a:spcPts val="0"/>
                        </a:spcAft>
                      </a:pPr>
                      <a:r>
                        <a:rPr lang="en-CA" sz="2000" b="1" dirty="0">
                          <a:effectLst/>
                        </a:rPr>
                        <a:t>A Comparison of the NCLEX-RN</a:t>
                      </a:r>
                      <a:r>
                        <a:rPr lang="en-CA" sz="2000" b="1" baseline="30000" dirty="0">
                          <a:effectLst/>
                        </a:rPr>
                        <a:t>®</a:t>
                      </a:r>
                      <a:r>
                        <a:rPr lang="en-CA" sz="2000" b="1" dirty="0">
                          <a:effectLst/>
                        </a:rPr>
                        <a:t> and the CRNE </a:t>
                      </a:r>
                      <a:endParaRPr lang="en-CA" sz="2000" b="1" dirty="0">
                        <a:effectLst/>
                        <a:latin typeface="Calibri"/>
                        <a:ea typeface="Calibri"/>
                        <a:cs typeface="Times New Roman"/>
                      </a:endParaRPr>
                    </a:p>
                  </a:txBody>
                  <a:tcPr marL="58001" marR="58001" marT="0" marB="0"/>
                </a:tc>
                <a:tc rowSpan="2">
                  <a:txBody>
                    <a:bodyPr/>
                    <a:lstStyle/>
                    <a:p>
                      <a:pPr>
                        <a:lnSpc>
                          <a:spcPct val="115000"/>
                        </a:lnSpc>
                        <a:spcAft>
                          <a:spcPts val="0"/>
                        </a:spcAft>
                      </a:pPr>
                      <a:r>
                        <a:rPr lang="en-CA" sz="2000" dirty="0">
                          <a:effectLst/>
                        </a:rPr>
                        <a:t>Pat Bradley </a:t>
                      </a:r>
                    </a:p>
                    <a:p>
                      <a:pPr>
                        <a:lnSpc>
                          <a:spcPct val="115000"/>
                        </a:lnSpc>
                        <a:spcAft>
                          <a:spcPts val="0"/>
                        </a:spcAft>
                      </a:pPr>
                      <a:r>
                        <a:rPr lang="en-CA" sz="2000" dirty="0">
                          <a:effectLst/>
                        </a:rPr>
                        <a:t> </a:t>
                      </a:r>
                      <a:endParaRPr lang="en-CA" sz="2000" dirty="0">
                        <a:effectLst/>
                        <a:latin typeface="Calibri"/>
                        <a:ea typeface="Calibri"/>
                        <a:cs typeface="Times New Roman"/>
                      </a:endParaRPr>
                    </a:p>
                  </a:txBody>
                  <a:tcPr marL="58001" marR="58001" marT="0" marB="0"/>
                </a:tc>
              </a:tr>
              <a:tr h="504056">
                <a:tc vMerge="1">
                  <a:txBody>
                    <a:bodyPr/>
                    <a:lstStyle/>
                    <a:p>
                      <a:endParaRPr lang="en-CA"/>
                    </a:p>
                  </a:txBody>
                  <a:tcPr/>
                </a:tc>
                <a:tc>
                  <a:txBody>
                    <a:bodyPr/>
                    <a:lstStyle/>
                    <a:p>
                      <a:pPr>
                        <a:lnSpc>
                          <a:spcPct val="115000"/>
                        </a:lnSpc>
                        <a:spcAft>
                          <a:spcPts val="0"/>
                        </a:spcAft>
                      </a:pPr>
                      <a:r>
                        <a:rPr lang="en-CA" sz="2000" dirty="0">
                          <a:effectLst/>
                        </a:rPr>
                        <a:t>3.1</a:t>
                      </a:r>
                      <a:endParaRPr lang="en-CA" sz="2000" dirty="0">
                        <a:effectLst/>
                        <a:latin typeface="Calibri"/>
                        <a:ea typeface="Calibri"/>
                        <a:cs typeface="Times New Roman"/>
                      </a:endParaRPr>
                    </a:p>
                  </a:txBody>
                  <a:tcPr marL="58001" marR="58001" marT="0" marB="0">
                    <a:solidFill>
                      <a:schemeClr val="bg1"/>
                    </a:solidFill>
                  </a:tcPr>
                </a:tc>
                <a:tc>
                  <a:txBody>
                    <a:bodyPr/>
                    <a:lstStyle/>
                    <a:p>
                      <a:pPr>
                        <a:lnSpc>
                          <a:spcPct val="115000"/>
                        </a:lnSpc>
                        <a:spcAft>
                          <a:spcPts val="0"/>
                        </a:spcAft>
                      </a:pPr>
                      <a:r>
                        <a:rPr lang="en-CA" sz="2000" b="1" dirty="0">
                          <a:effectLst/>
                        </a:rPr>
                        <a:t>Transitioning to Computer Adaptive Testing </a:t>
                      </a:r>
                      <a:endParaRPr lang="en-CA" sz="2000" b="1" dirty="0">
                        <a:effectLst/>
                        <a:latin typeface="Calibri"/>
                        <a:ea typeface="Calibri"/>
                        <a:cs typeface="Times New Roman"/>
                      </a:endParaRPr>
                    </a:p>
                  </a:txBody>
                  <a:tcPr marL="58001" marR="58001" marT="0" marB="0">
                    <a:solidFill>
                      <a:schemeClr val="bg1"/>
                    </a:solidFill>
                  </a:tcPr>
                </a:tc>
                <a:tc vMerge="1">
                  <a:txBody>
                    <a:bodyPr/>
                    <a:lstStyle/>
                    <a:p>
                      <a:endParaRPr lang="en-CA"/>
                    </a:p>
                  </a:txBody>
                  <a:tcPr/>
                </a:tc>
              </a:tr>
              <a:tr h="536976">
                <a:tc>
                  <a:txBody>
                    <a:bodyPr/>
                    <a:lstStyle/>
                    <a:p>
                      <a:pPr>
                        <a:lnSpc>
                          <a:spcPct val="115000"/>
                        </a:lnSpc>
                        <a:spcAft>
                          <a:spcPts val="0"/>
                        </a:spcAft>
                      </a:pPr>
                      <a:r>
                        <a:rPr lang="en-CA" sz="2000" dirty="0">
                          <a:effectLst/>
                        </a:rPr>
                        <a:t>9:30 – 9:45</a:t>
                      </a:r>
                      <a:endParaRPr lang="en-CA" sz="2000" dirty="0">
                        <a:effectLst/>
                        <a:latin typeface="Calibri"/>
                        <a:ea typeface="Calibri"/>
                        <a:cs typeface="Times New Roman"/>
                      </a:endParaRPr>
                    </a:p>
                  </a:txBody>
                  <a:tcPr marL="58001" marR="58001" marT="0" marB="0">
                    <a:solidFill>
                      <a:schemeClr val="bg1">
                        <a:lumMod val="95000"/>
                      </a:schemeClr>
                    </a:solidFill>
                  </a:tcPr>
                </a:tc>
                <a:tc>
                  <a:txBody>
                    <a:bodyPr/>
                    <a:lstStyle/>
                    <a:p>
                      <a:pPr>
                        <a:lnSpc>
                          <a:spcPct val="115000"/>
                        </a:lnSpc>
                        <a:spcAft>
                          <a:spcPts val="0"/>
                        </a:spcAft>
                      </a:pPr>
                      <a:r>
                        <a:rPr lang="en-CA" sz="2000" dirty="0">
                          <a:effectLst/>
                        </a:rPr>
                        <a:t>4.0 </a:t>
                      </a:r>
                      <a:endParaRPr lang="en-CA" sz="2000" dirty="0">
                        <a:effectLst/>
                        <a:latin typeface="Calibri"/>
                        <a:ea typeface="Calibri"/>
                        <a:cs typeface="Times New Roman"/>
                      </a:endParaRPr>
                    </a:p>
                  </a:txBody>
                  <a:tcPr marL="58001" marR="58001" marT="0" marB="0">
                    <a:solidFill>
                      <a:schemeClr val="bg1">
                        <a:lumMod val="95000"/>
                      </a:schemeClr>
                    </a:solidFill>
                  </a:tcPr>
                </a:tc>
                <a:tc>
                  <a:txBody>
                    <a:bodyPr/>
                    <a:lstStyle/>
                    <a:p>
                      <a:pPr>
                        <a:lnSpc>
                          <a:spcPct val="115000"/>
                        </a:lnSpc>
                        <a:spcAft>
                          <a:spcPts val="0"/>
                        </a:spcAft>
                      </a:pPr>
                      <a:r>
                        <a:rPr lang="en-CA" sz="2000" b="1" dirty="0">
                          <a:effectLst/>
                        </a:rPr>
                        <a:t>Considerations for Canadian Educators </a:t>
                      </a:r>
                      <a:endParaRPr lang="en-CA" sz="2000" b="1" dirty="0">
                        <a:effectLst/>
                        <a:latin typeface="Calibri"/>
                        <a:ea typeface="Calibri"/>
                        <a:cs typeface="Times New Roman"/>
                      </a:endParaRPr>
                    </a:p>
                  </a:txBody>
                  <a:tcPr marL="58001" marR="58001" marT="0" marB="0">
                    <a:solidFill>
                      <a:schemeClr val="bg1">
                        <a:lumMod val="95000"/>
                      </a:schemeClr>
                    </a:solidFill>
                  </a:tcPr>
                </a:tc>
                <a:tc>
                  <a:txBody>
                    <a:bodyPr/>
                    <a:lstStyle/>
                    <a:p>
                      <a:pPr>
                        <a:lnSpc>
                          <a:spcPct val="115000"/>
                        </a:lnSpc>
                        <a:spcAft>
                          <a:spcPts val="0"/>
                        </a:spcAft>
                      </a:pPr>
                      <a:r>
                        <a:rPr lang="en-CA" sz="2000" dirty="0">
                          <a:effectLst/>
                        </a:rPr>
                        <a:t>Cynthia Baker </a:t>
                      </a:r>
                      <a:endParaRPr lang="en-CA" sz="2000" dirty="0">
                        <a:effectLst/>
                        <a:latin typeface="Calibri"/>
                        <a:ea typeface="Calibri"/>
                        <a:cs typeface="Times New Roman"/>
                      </a:endParaRPr>
                    </a:p>
                  </a:txBody>
                  <a:tcPr marL="58001" marR="58001" marT="0" marB="0">
                    <a:solidFill>
                      <a:schemeClr val="bg1">
                        <a:lumMod val="95000"/>
                      </a:schemeClr>
                    </a:solidFill>
                  </a:tcPr>
                </a:tc>
              </a:tr>
              <a:tr h="536976">
                <a:tc>
                  <a:txBody>
                    <a:bodyPr/>
                    <a:lstStyle/>
                    <a:p>
                      <a:pPr>
                        <a:lnSpc>
                          <a:spcPct val="115000"/>
                        </a:lnSpc>
                        <a:spcAft>
                          <a:spcPts val="0"/>
                        </a:spcAft>
                      </a:pPr>
                      <a:r>
                        <a:rPr lang="en-CA" sz="2000" dirty="0">
                          <a:effectLst/>
                        </a:rPr>
                        <a:t>9:45 – 10:20</a:t>
                      </a:r>
                      <a:endParaRPr lang="en-CA" sz="2000" dirty="0">
                        <a:effectLst/>
                        <a:latin typeface="Calibri"/>
                        <a:ea typeface="Calibri"/>
                        <a:cs typeface="Times New Roman"/>
                      </a:endParaRPr>
                    </a:p>
                  </a:txBody>
                  <a:tcPr marL="58001" marR="58001" marT="0" marB="0">
                    <a:solidFill>
                      <a:schemeClr val="bg1"/>
                    </a:solidFill>
                  </a:tcPr>
                </a:tc>
                <a:tc>
                  <a:txBody>
                    <a:bodyPr/>
                    <a:lstStyle/>
                    <a:p>
                      <a:pPr>
                        <a:lnSpc>
                          <a:spcPct val="115000"/>
                        </a:lnSpc>
                        <a:spcAft>
                          <a:spcPts val="0"/>
                        </a:spcAft>
                      </a:pPr>
                      <a:r>
                        <a:rPr lang="en-CA" sz="2000" dirty="0">
                          <a:effectLst/>
                        </a:rPr>
                        <a:t>5.0</a:t>
                      </a:r>
                      <a:endParaRPr lang="en-CA" sz="2000" dirty="0">
                        <a:effectLst/>
                        <a:latin typeface="Calibri"/>
                        <a:ea typeface="Calibri"/>
                        <a:cs typeface="Times New Roman"/>
                      </a:endParaRPr>
                    </a:p>
                  </a:txBody>
                  <a:tcPr marL="58001" marR="58001" marT="0" marB="0">
                    <a:solidFill>
                      <a:schemeClr val="bg1"/>
                    </a:solidFill>
                  </a:tcPr>
                </a:tc>
                <a:tc>
                  <a:txBody>
                    <a:bodyPr/>
                    <a:lstStyle/>
                    <a:p>
                      <a:pPr>
                        <a:lnSpc>
                          <a:spcPct val="115000"/>
                        </a:lnSpc>
                        <a:spcAft>
                          <a:spcPts val="0"/>
                        </a:spcAft>
                      </a:pPr>
                      <a:r>
                        <a:rPr lang="en-CA" sz="2000" b="1" dirty="0">
                          <a:effectLst/>
                        </a:rPr>
                        <a:t>Open Discussion  </a:t>
                      </a:r>
                      <a:endParaRPr lang="en-CA" sz="2000" b="1" dirty="0">
                        <a:effectLst/>
                        <a:latin typeface="Calibri"/>
                        <a:ea typeface="Calibri"/>
                        <a:cs typeface="Times New Roman"/>
                      </a:endParaRPr>
                    </a:p>
                  </a:txBody>
                  <a:tcPr marL="58001" marR="58001" marT="0" marB="0">
                    <a:solidFill>
                      <a:schemeClr val="bg1"/>
                    </a:solidFill>
                  </a:tcPr>
                </a:tc>
                <a:tc>
                  <a:txBody>
                    <a:bodyPr/>
                    <a:lstStyle/>
                    <a:p>
                      <a:pPr>
                        <a:lnSpc>
                          <a:spcPct val="115000"/>
                        </a:lnSpc>
                        <a:spcAft>
                          <a:spcPts val="0"/>
                        </a:spcAft>
                      </a:pPr>
                      <a:r>
                        <a:rPr lang="en-CA" sz="2000" dirty="0">
                          <a:effectLst/>
                        </a:rPr>
                        <a:t>All participants </a:t>
                      </a:r>
                      <a:endParaRPr lang="en-CA" sz="2000" dirty="0">
                        <a:effectLst/>
                        <a:latin typeface="Calibri"/>
                        <a:ea typeface="Calibri"/>
                        <a:cs typeface="Times New Roman"/>
                      </a:endParaRPr>
                    </a:p>
                  </a:txBody>
                  <a:tcPr marL="58001" marR="58001" marT="0" marB="0">
                    <a:solidFill>
                      <a:schemeClr val="bg1"/>
                    </a:solidFill>
                  </a:tcPr>
                </a:tc>
              </a:tr>
              <a:tr h="536976">
                <a:tc>
                  <a:txBody>
                    <a:bodyPr/>
                    <a:lstStyle/>
                    <a:p>
                      <a:pPr>
                        <a:lnSpc>
                          <a:spcPct val="115000"/>
                        </a:lnSpc>
                        <a:spcAft>
                          <a:spcPts val="0"/>
                        </a:spcAft>
                      </a:pPr>
                      <a:r>
                        <a:rPr lang="en-CA" sz="2000" dirty="0">
                          <a:effectLst/>
                        </a:rPr>
                        <a:t>10:20 – 10:30 </a:t>
                      </a:r>
                      <a:endParaRPr lang="en-CA" sz="2000" dirty="0">
                        <a:effectLst/>
                        <a:latin typeface="Calibri"/>
                        <a:ea typeface="Calibri"/>
                        <a:cs typeface="Times New Roman"/>
                      </a:endParaRPr>
                    </a:p>
                  </a:txBody>
                  <a:tcPr marL="58001" marR="58001" marT="0" marB="0">
                    <a:solidFill>
                      <a:schemeClr val="bg1">
                        <a:lumMod val="95000"/>
                      </a:schemeClr>
                    </a:solidFill>
                  </a:tcPr>
                </a:tc>
                <a:tc>
                  <a:txBody>
                    <a:bodyPr/>
                    <a:lstStyle/>
                    <a:p>
                      <a:pPr>
                        <a:lnSpc>
                          <a:spcPct val="115000"/>
                        </a:lnSpc>
                        <a:spcAft>
                          <a:spcPts val="0"/>
                        </a:spcAft>
                      </a:pPr>
                      <a:r>
                        <a:rPr lang="en-CA" sz="2000" dirty="0">
                          <a:effectLst/>
                        </a:rPr>
                        <a:t>6.0</a:t>
                      </a:r>
                      <a:endParaRPr lang="en-CA" sz="2000" dirty="0">
                        <a:effectLst/>
                        <a:latin typeface="Calibri"/>
                        <a:ea typeface="Calibri"/>
                        <a:cs typeface="Times New Roman"/>
                      </a:endParaRPr>
                    </a:p>
                  </a:txBody>
                  <a:tcPr marL="58001" marR="58001" marT="0" marB="0">
                    <a:solidFill>
                      <a:schemeClr val="bg1">
                        <a:lumMod val="95000"/>
                      </a:schemeClr>
                    </a:solidFill>
                  </a:tcPr>
                </a:tc>
                <a:tc>
                  <a:txBody>
                    <a:bodyPr/>
                    <a:lstStyle/>
                    <a:p>
                      <a:pPr>
                        <a:lnSpc>
                          <a:spcPct val="115000"/>
                        </a:lnSpc>
                        <a:spcAft>
                          <a:spcPts val="0"/>
                        </a:spcAft>
                      </a:pPr>
                      <a:r>
                        <a:rPr lang="en-CA" sz="2000" b="1" dirty="0">
                          <a:effectLst/>
                        </a:rPr>
                        <a:t>CASN’s Next Steps </a:t>
                      </a:r>
                      <a:endParaRPr lang="en-CA" sz="2000" b="1" dirty="0">
                        <a:effectLst/>
                        <a:latin typeface="Calibri"/>
                        <a:ea typeface="Calibri"/>
                        <a:cs typeface="Times New Roman"/>
                      </a:endParaRPr>
                    </a:p>
                  </a:txBody>
                  <a:tcPr marL="58001" marR="58001" marT="0" marB="0">
                    <a:solidFill>
                      <a:schemeClr val="bg1">
                        <a:lumMod val="95000"/>
                      </a:schemeClr>
                    </a:solidFill>
                  </a:tcPr>
                </a:tc>
                <a:tc>
                  <a:txBody>
                    <a:bodyPr/>
                    <a:lstStyle/>
                    <a:p>
                      <a:pPr>
                        <a:lnSpc>
                          <a:spcPct val="115000"/>
                        </a:lnSpc>
                        <a:spcAft>
                          <a:spcPts val="0"/>
                        </a:spcAft>
                      </a:pPr>
                      <a:r>
                        <a:rPr lang="en-CA" sz="2000" dirty="0">
                          <a:effectLst/>
                        </a:rPr>
                        <a:t>Cynthia Baker </a:t>
                      </a:r>
                      <a:endParaRPr lang="en-CA" sz="2000" dirty="0">
                        <a:effectLst/>
                        <a:latin typeface="Calibri"/>
                        <a:ea typeface="Calibri"/>
                        <a:cs typeface="Times New Roman"/>
                      </a:endParaRPr>
                    </a:p>
                  </a:txBody>
                  <a:tcPr marL="58001" marR="58001" marT="0" marB="0">
                    <a:solidFill>
                      <a:schemeClr val="bg1">
                        <a:lumMod val="95000"/>
                      </a:schemeClr>
                    </a:solidFill>
                  </a:tcPr>
                </a:tc>
              </a:tr>
            </a:tbl>
          </a:graphicData>
        </a:graphic>
      </p:graphicFrame>
      <p:sp>
        <p:nvSpPr>
          <p:cNvPr id="4" name="Rectangle 1"/>
          <p:cNvSpPr>
            <a:spLocks noChangeArrowheads="1"/>
          </p:cNvSpPr>
          <p:nvPr/>
        </p:nvSpPr>
        <p:spPr bwMode="auto">
          <a:xfrm>
            <a:off x="1187450" y="2967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87801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Clients</a:t>
            </a:r>
            <a:endParaRPr lang="en-CA" dirty="0"/>
          </a:p>
        </p:txBody>
      </p:sp>
      <p:sp>
        <p:nvSpPr>
          <p:cNvPr id="3" name="Content Placeholder 2"/>
          <p:cNvSpPr>
            <a:spLocks noGrp="1"/>
          </p:cNvSpPr>
          <p:nvPr>
            <p:ph idx="1"/>
          </p:nvPr>
        </p:nvSpPr>
        <p:spPr/>
        <p:txBody>
          <a:bodyPr/>
          <a:lstStyle/>
          <a:p>
            <a:pPr lvl="0"/>
            <a:r>
              <a:rPr lang="en-US" dirty="0"/>
              <a:t>The client in the CRNE may be a family or a </a:t>
            </a:r>
            <a:r>
              <a:rPr lang="en-US" b="1" dirty="0"/>
              <a:t>community</a:t>
            </a:r>
            <a:r>
              <a:rPr lang="en-US" dirty="0"/>
              <a:t> whereas it is an individual, family or group but not a community in the NCLEX-RN</a:t>
            </a:r>
            <a:r>
              <a:rPr lang="en-US" baseline="30000" dirty="0" smtClean="0"/>
              <a:t>®</a:t>
            </a:r>
            <a:endParaRPr lang="en-CA" dirty="0"/>
          </a:p>
          <a:p>
            <a:endParaRPr lang="en-CA" dirty="0"/>
          </a:p>
        </p:txBody>
      </p:sp>
    </p:spTree>
    <p:extLst>
      <p:ext uri="{BB962C8B-B14F-4D97-AF65-F5344CB8AC3E}">
        <p14:creationId xmlns:p14="http://schemas.microsoft.com/office/powerpoint/2010/main" val="2446112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CA" dirty="0" smtClean="0"/>
              <a:t>CRNE </a:t>
            </a:r>
            <a:endParaRPr lang="en-CA" dirty="0"/>
          </a:p>
        </p:txBody>
      </p:sp>
      <p:graphicFrame>
        <p:nvGraphicFramePr>
          <p:cNvPr id="26" name="Table 25"/>
          <p:cNvGraphicFramePr>
            <a:graphicFrameLocks noGrp="1"/>
          </p:cNvGraphicFramePr>
          <p:nvPr>
            <p:extLst>
              <p:ext uri="{D42A27DB-BD31-4B8C-83A1-F6EECF244321}">
                <p14:modId xmlns:p14="http://schemas.microsoft.com/office/powerpoint/2010/main" val="2073477529"/>
              </p:ext>
            </p:extLst>
          </p:nvPr>
        </p:nvGraphicFramePr>
        <p:xfrm>
          <a:off x="1475656" y="1772818"/>
          <a:ext cx="7416826" cy="3839106"/>
        </p:xfrm>
        <a:graphic>
          <a:graphicData uri="http://schemas.openxmlformats.org/drawingml/2006/table">
            <a:tbl>
              <a:tblPr firstRow="1" bandRow="1">
                <a:tableStyleId>{F5AB1C69-6EDB-4FF4-983F-18BD219EF322}</a:tableStyleId>
              </a:tblPr>
              <a:tblGrid>
                <a:gridCol w="5184576"/>
                <a:gridCol w="2232250"/>
              </a:tblGrid>
              <a:tr h="684076">
                <a:tc>
                  <a:txBody>
                    <a:bodyPr/>
                    <a:lstStyle/>
                    <a:p>
                      <a:r>
                        <a:rPr lang="en-CA" sz="3200" dirty="0" smtClean="0"/>
                        <a:t>Question</a:t>
                      </a:r>
                      <a:r>
                        <a:rPr lang="en-CA" sz="3200" baseline="0" dirty="0" smtClean="0"/>
                        <a:t> Categories </a:t>
                      </a:r>
                      <a:endParaRPr lang="en-CA" sz="3200" dirty="0"/>
                    </a:p>
                  </a:txBody>
                  <a:tcPr/>
                </a:tc>
                <a:tc>
                  <a:txBody>
                    <a:bodyPr/>
                    <a:lstStyle/>
                    <a:p>
                      <a:r>
                        <a:rPr lang="en-CA" sz="3200" dirty="0" smtClean="0"/>
                        <a:t>Percentage </a:t>
                      </a:r>
                      <a:endParaRPr lang="en-CA" sz="3200" dirty="0"/>
                    </a:p>
                  </a:txBody>
                  <a:tcPr/>
                </a:tc>
              </a:tr>
              <a:tr h="684076">
                <a:tc>
                  <a:txBody>
                    <a:bodyPr/>
                    <a:lstStyle/>
                    <a:p>
                      <a:r>
                        <a:rPr lang="en-CA" sz="3200" b="1" dirty="0" smtClean="0"/>
                        <a:t>Professional Practice</a:t>
                      </a:r>
                      <a:endParaRPr lang="en-CA" sz="3200" b="1" dirty="0"/>
                    </a:p>
                  </a:txBody>
                  <a:tcPr/>
                </a:tc>
                <a:tc>
                  <a:txBody>
                    <a:bodyPr/>
                    <a:lstStyle/>
                    <a:p>
                      <a:r>
                        <a:rPr lang="en-CA" sz="3200" dirty="0" smtClean="0"/>
                        <a:t>14-24%</a:t>
                      </a:r>
                      <a:endParaRPr lang="en-CA" sz="3200" dirty="0"/>
                    </a:p>
                  </a:txBody>
                  <a:tcPr/>
                </a:tc>
              </a:tr>
              <a:tr h="720078">
                <a:tc>
                  <a:txBody>
                    <a:bodyPr/>
                    <a:lstStyle/>
                    <a:p>
                      <a:r>
                        <a:rPr lang="en-CA" sz="3200" b="1" dirty="0" smtClean="0"/>
                        <a:t>Nursing-Client</a:t>
                      </a:r>
                      <a:r>
                        <a:rPr lang="en-CA" sz="3200" b="1" baseline="0" dirty="0" smtClean="0"/>
                        <a:t> Partnership </a:t>
                      </a:r>
                      <a:endParaRPr lang="en-CA" sz="3200" b="1" dirty="0"/>
                    </a:p>
                  </a:txBody>
                  <a:tcPr/>
                </a:tc>
                <a:tc>
                  <a:txBody>
                    <a:bodyPr/>
                    <a:lstStyle/>
                    <a:p>
                      <a:r>
                        <a:rPr lang="en-CA" sz="3200" dirty="0" smtClean="0"/>
                        <a:t>9-19%</a:t>
                      </a:r>
                      <a:endParaRPr lang="en-CA" sz="3200" dirty="0"/>
                    </a:p>
                  </a:txBody>
                  <a:tcPr/>
                </a:tc>
              </a:tr>
              <a:tr h="684076">
                <a:tc>
                  <a:txBody>
                    <a:bodyPr/>
                    <a:lstStyle/>
                    <a:p>
                      <a:r>
                        <a:rPr lang="en-CA" sz="3200" b="1" dirty="0" smtClean="0"/>
                        <a:t>Nursing Practice: </a:t>
                      </a:r>
                    </a:p>
                    <a:p>
                      <a:r>
                        <a:rPr lang="en-CA" sz="3200" b="1" dirty="0" smtClean="0"/>
                        <a:t>Health &amp; Wellness </a:t>
                      </a:r>
                      <a:endParaRPr lang="en-CA" sz="3200" b="1" dirty="0"/>
                    </a:p>
                  </a:txBody>
                  <a:tcPr/>
                </a:tc>
                <a:tc>
                  <a:txBody>
                    <a:bodyPr/>
                    <a:lstStyle/>
                    <a:p>
                      <a:r>
                        <a:rPr lang="en-CA" sz="3200" dirty="0" smtClean="0"/>
                        <a:t>21-31%</a:t>
                      </a:r>
                      <a:endParaRPr lang="en-CA" sz="3200" dirty="0"/>
                    </a:p>
                  </a:txBody>
                  <a:tcPr/>
                </a:tc>
              </a:tr>
              <a:tr h="684076">
                <a:tc>
                  <a:txBody>
                    <a:bodyPr/>
                    <a:lstStyle/>
                    <a:p>
                      <a:r>
                        <a:rPr lang="en-CA" sz="3200" b="1" dirty="0" smtClean="0"/>
                        <a:t>Changes in Health </a:t>
                      </a:r>
                      <a:endParaRPr lang="en-CA" sz="3200" b="1" dirty="0"/>
                    </a:p>
                  </a:txBody>
                  <a:tcPr/>
                </a:tc>
                <a:tc>
                  <a:txBody>
                    <a:bodyPr/>
                    <a:lstStyle/>
                    <a:p>
                      <a:r>
                        <a:rPr lang="en-CA" sz="3200" dirty="0" smtClean="0"/>
                        <a:t>40-50% </a:t>
                      </a:r>
                      <a:endParaRPr lang="en-CA" sz="3200" dirty="0"/>
                    </a:p>
                  </a:txBody>
                  <a:tcPr/>
                </a:tc>
              </a:tr>
            </a:tbl>
          </a:graphicData>
        </a:graphic>
      </p:graphicFrame>
    </p:spTree>
    <p:extLst>
      <p:ext uri="{BB962C8B-B14F-4D97-AF65-F5344CB8AC3E}">
        <p14:creationId xmlns:p14="http://schemas.microsoft.com/office/powerpoint/2010/main" val="38059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499176" cy="1143000"/>
          </a:xfrm>
        </p:spPr>
        <p:txBody>
          <a:bodyPr/>
          <a:lstStyle/>
          <a:p>
            <a:r>
              <a:rPr lang="en-US" dirty="0"/>
              <a:t>NCLEX-RN</a:t>
            </a:r>
            <a:r>
              <a:rPr lang="en-US" baseline="30000" dirty="0"/>
              <a:t>®</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2712740446"/>
              </p:ext>
            </p:extLst>
          </p:nvPr>
        </p:nvGraphicFramePr>
        <p:xfrm>
          <a:off x="1619671" y="1397000"/>
          <a:ext cx="7200801" cy="4571385"/>
        </p:xfrm>
        <a:graphic>
          <a:graphicData uri="http://schemas.openxmlformats.org/drawingml/2006/table">
            <a:tbl>
              <a:tblPr firstRow="1" bandRow="1">
                <a:tableStyleId>{F5AB1C69-6EDB-4FF4-983F-18BD219EF322}</a:tableStyleId>
              </a:tblPr>
              <a:tblGrid>
                <a:gridCol w="2400267"/>
                <a:gridCol w="3118103"/>
                <a:gridCol w="1682431"/>
              </a:tblGrid>
              <a:tr h="409451">
                <a:tc>
                  <a:txBody>
                    <a:bodyPr/>
                    <a:lstStyle/>
                    <a:p>
                      <a:r>
                        <a:rPr lang="en-CA" sz="2000" dirty="0" smtClean="0"/>
                        <a:t>Question</a:t>
                      </a:r>
                      <a:r>
                        <a:rPr lang="en-CA" sz="2000" baseline="0" dirty="0" smtClean="0"/>
                        <a:t> Categories</a:t>
                      </a:r>
                      <a:endParaRPr lang="en-CA" sz="2000" dirty="0"/>
                    </a:p>
                  </a:txBody>
                  <a:tcPr/>
                </a:tc>
                <a:tc>
                  <a:txBody>
                    <a:bodyPr/>
                    <a:lstStyle/>
                    <a:p>
                      <a:r>
                        <a:rPr lang="en-CA" sz="2000" dirty="0" smtClean="0"/>
                        <a:t>Sub-categories </a:t>
                      </a:r>
                      <a:endParaRPr lang="en-CA" sz="2000" dirty="0"/>
                    </a:p>
                  </a:txBody>
                  <a:tcPr/>
                </a:tc>
                <a:tc>
                  <a:txBody>
                    <a:bodyPr/>
                    <a:lstStyle/>
                    <a:p>
                      <a:r>
                        <a:rPr lang="en-CA" sz="2000" dirty="0" smtClean="0"/>
                        <a:t>Percentage</a:t>
                      </a:r>
                      <a:endParaRPr lang="en-CA" sz="2000" dirty="0"/>
                    </a:p>
                  </a:txBody>
                  <a:tcPr/>
                </a:tc>
              </a:tr>
              <a:tr h="398413">
                <a:tc rowSpan="2">
                  <a:txBody>
                    <a:bodyPr/>
                    <a:lstStyle/>
                    <a:p>
                      <a:r>
                        <a:rPr lang="en-CA" sz="2000" b="1" dirty="0" smtClean="0"/>
                        <a:t>Safe and Effective Care Environment </a:t>
                      </a:r>
                      <a:endParaRPr lang="en-C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Management of Care</a:t>
                      </a:r>
                    </a:p>
                  </a:txBody>
                  <a:tcPr/>
                </a:tc>
                <a:tc>
                  <a:txBody>
                    <a:bodyPr/>
                    <a:lstStyle/>
                    <a:p>
                      <a:r>
                        <a:rPr lang="en-CA" sz="2000" dirty="0" smtClean="0"/>
                        <a:t>17-23%</a:t>
                      </a:r>
                      <a:endParaRPr lang="en-CA" sz="2000" dirty="0"/>
                    </a:p>
                  </a:txBody>
                  <a:tcPr/>
                </a:tc>
              </a:tr>
              <a:tr h="432048">
                <a:tc vMerge="1">
                  <a:txBody>
                    <a:bodyPr/>
                    <a:lstStyle/>
                    <a:p>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Safety and Infection Control </a:t>
                      </a:r>
                    </a:p>
                  </a:txBody>
                  <a:tcPr/>
                </a:tc>
                <a:tc>
                  <a:txBody>
                    <a:bodyPr/>
                    <a:lstStyle/>
                    <a:p>
                      <a:r>
                        <a:rPr lang="en-CA" sz="2000" dirty="0" smtClean="0"/>
                        <a:t>9-15%</a:t>
                      </a:r>
                      <a:endParaRPr lang="en-CA" sz="2000" dirty="0"/>
                    </a:p>
                  </a:txBody>
                  <a:tcPr/>
                </a:tc>
              </a:tr>
              <a:tr h="602514">
                <a:tc>
                  <a:txBody>
                    <a:bodyPr/>
                    <a:lstStyle/>
                    <a:p>
                      <a:r>
                        <a:rPr lang="en-CA" sz="2000" b="1" dirty="0" smtClean="0"/>
                        <a:t>Health Promotion and Maintenance</a:t>
                      </a:r>
                      <a:r>
                        <a:rPr lang="en-CA" sz="2000" b="1" baseline="0" dirty="0" smtClean="0"/>
                        <a:t> </a:t>
                      </a:r>
                      <a:endParaRPr lang="en-CA" sz="2000" b="1" dirty="0"/>
                    </a:p>
                  </a:txBody>
                  <a:tcPr/>
                </a:tc>
                <a:tc>
                  <a:txBody>
                    <a:bodyPr/>
                    <a:lstStyle/>
                    <a:p>
                      <a:endParaRPr lang="en-CA" sz="2000" dirty="0"/>
                    </a:p>
                  </a:txBody>
                  <a:tcPr/>
                </a:tc>
                <a:tc>
                  <a:txBody>
                    <a:bodyPr/>
                    <a:lstStyle/>
                    <a:p>
                      <a:r>
                        <a:rPr lang="en-CA" sz="2000" dirty="0" smtClean="0"/>
                        <a:t>6-12%</a:t>
                      </a:r>
                      <a:endParaRPr lang="en-CA" sz="2000" dirty="0"/>
                    </a:p>
                  </a:txBody>
                  <a:tcPr/>
                </a:tc>
              </a:tr>
              <a:tr h="409451">
                <a:tc>
                  <a:txBody>
                    <a:bodyPr/>
                    <a:lstStyle/>
                    <a:p>
                      <a:r>
                        <a:rPr lang="en-CA" sz="2000" b="1" dirty="0" smtClean="0"/>
                        <a:t>Psychosocial Integrity </a:t>
                      </a:r>
                      <a:endParaRPr lang="en-CA" sz="2000" b="1" dirty="0"/>
                    </a:p>
                  </a:txBody>
                  <a:tcPr/>
                </a:tc>
                <a:tc>
                  <a:txBody>
                    <a:bodyPr/>
                    <a:lstStyle/>
                    <a:p>
                      <a:endParaRPr lang="en-CA" sz="2000" dirty="0"/>
                    </a:p>
                  </a:txBody>
                  <a:tcPr/>
                </a:tc>
                <a:tc>
                  <a:txBody>
                    <a:bodyPr/>
                    <a:lstStyle/>
                    <a:p>
                      <a:r>
                        <a:rPr lang="en-CA" sz="2000" dirty="0" smtClean="0"/>
                        <a:t>6-12%</a:t>
                      </a:r>
                      <a:endParaRPr lang="en-CA" sz="2000" dirty="0"/>
                    </a:p>
                  </a:txBody>
                  <a:tcPr/>
                </a:tc>
              </a:tr>
              <a:tr h="409451">
                <a:tc rowSpan="4">
                  <a:txBody>
                    <a:bodyPr/>
                    <a:lstStyle/>
                    <a:p>
                      <a:r>
                        <a:rPr lang="en-CA" sz="2000" b="1" dirty="0" smtClean="0"/>
                        <a:t>Physiological Integrity </a:t>
                      </a:r>
                      <a:endParaRPr lang="en-C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Basic Care &amp; Comfort </a:t>
                      </a:r>
                    </a:p>
                  </a:txBody>
                  <a:tcPr/>
                </a:tc>
                <a:tc>
                  <a:txBody>
                    <a:bodyPr/>
                    <a:lstStyle/>
                    <a:p>
                      <a:r>
                        <a:rPr lang="en-CA" sz="2000" dirty="0" smtClean="0"/>
                        <a:t>6-12%</a:t>
                      </a:r>
                      <a:endParaRPr lang="en-CA" sz="2000" dirty="0"/>
                    </a:p>
                  </a:txBody>
                  <a:tcPr/>
                </a:tc>
              </a:tr>
              <a:tr h="409451">
                <a:tc vMerge="1">
                  <a:txBody>
                    <a:bodyPr/>
                    <a:lstStyle/>
                    <a:p>
                      <a:endParaRPr lang="en-CA" dirty="0"/>
                    </a:p>
                  </a:txBody>
                  <a:tcPr/>
                </a:tc>
                <a:tc>
                  <a:txBody>
                    <a:bodyPr/>
                    <a:lstStyle/>
                    <a:p>
                      <a:r>
                        <a:rPr lang="en-CA" sz="2000" i="0" kern="1200" dirty="0" smtClean="0">
                          <a:solidFill>
                            <a:schemeClr val="dk1"/>
                          </a:solidFill>
                          <a:effectLst/>
                          <a:latin typeface="+mn-lt"/>
                          <a:ea typeface="+mn-ea"/>
                          <a:cs typeface="+mn-cs"/>
                        </a:rPr>
                        <a:t>Pharmacological and Parenteral Therapies </a:t>
                      </a:r>
                      <a:endParaRPr lang="en-CA" sz="2000" i="0" dirty="0"/>
                    </a:p>
                  </a:txBody>
                  <a:tcPr/>
                </a:tc>
                <a:tc>
                  <a:txBody>
                    <a:bodyPr/>
                    <a:lstStyle/>
                    <a:p>
                      <a:r>
                        <a:rPr lang="en-CA" sz="2000" dirty="0" smtClean="0"/>
                        <a:t>12-18%</a:t>
                      </a:r>
                      <a:endParaRPr lang="en-CA" sz="2000" dirty="0"/>
                    </a:p>
                  </a:txBody>
                  <a:tcPr/>
                </a:tc>
              </a:tr>
              <a:tr h="409451">
                <a:tc vMerge="1">
                  <a:txBody>
                    <a:bodyPr/>
                    <a:lstStyle/>
                    <a:p>
                      <a:endParaRPr lang="en-CA" dirty="0"/>
                    </a:p>
                  </a:txBody>
                  <a:tcPr/>
                </a:tc>
                <a:tc>
                  <a:txBody>
                    <a:bodyPr/>
                    <a:lstStyle/>
                    <a:p>
                      <a:r>
                        <a:rPr lang="en-CA" sz="2000" i="0" kern="1200" dirty="0" smtClean="0">
                          <a:solidFill>
                            <a:schemeClr val="dk1"/>
                          </a:solidFill>
                          <a:effectLst/>
                          <a:latin typeface="+mn-lt"/>
                          <a:ea typeface="+mn-ea"/>
                          <a:cs typeface="+mn-cs"/>
                        </a:rPr>
                        <a:t>Reduction of Risk Potential </a:t>
                      </a:r>
                      <a:endParaRPr lang="en-CA" sz="2000" i="0" dirty="0"/>
                    </a:p>
                  </a:txBody>
                  <a:tcPr/>
                </a:tc>
                <a:tc>
                  <a:txBody>
                    <a:bodyPr/>
                    <a:lstStyle/>
                    <a:p>
                      <a:r>
                        <a:rPr lang="en-CA" sz="2000" dirty="0" smtClean="0"/>
                        <a:t>9-15%</a:t>
                      </a:r>
                      <a:endParaRPr lang="en-CA" sz="2000" dirty="0"/>
                    </a:p>
                  </a:txBody>
                  <a:tcPr/>
                </a:tc>
              </a:tr>
              <a:tr h="409451">
                <a:tc vMerge="1">
                  <a:txBody>
                    <a:bodyPr/>
                    <a:lstStyle/>
                    <a:p>
                      <a:endParaRPr lang="en-CA" dirty="0"/>
                    </a:p>
                  </a:txBody>
                  <a:tcPr/>
                </a:tc>
                <a:tc>
                  <a:txBody>
                    <a:bodyPr/>
                    <a:lstStyle/>
                    <a:p>
                      <a:r>
                        <a:rPr lang="en-CA" sz="2000" i="0" kern="1200" dirty="0" smtClean="0">
                          <a:solidFill>
                            <a:schemeClr val="dk1"/>
                          </a:solidFill>
                          <a:effectLst/>
                          <a:latin typeface="+mn-lt"/>
                          <a:ea typeface="+mn-ea"/>
                          <a:cs typeface="+mn-cs"/>
                        </a:rPr>
                        <a:t>Physiological Adaptation </a:t>
                      </a:r>
                      <a:endParaRPr lang="en-CA" sz="2000" i="0" dirty="0"/>
                    </a:p>
                  </a:txBody>
                  <a:tcPr/>
                </a:tc>
                <a:tc>
                  <a:txBody>
                    <a:bodyPr/>
                    <a:lstStyle/>
                    <a:p>
                      <a:r>
                        <a:rPr lang="en-CA" sz="2000" dirty="0" smtClean="0"/>
                        <a:t>11-17%</a:t>
                      </a:r>
                      <a:endParaRPr lang="en-CA" sz="2000" dirty="0"/>
                    </a:p>
                  </a:txBody>
                  <a:tcPr/>
                </a:tc>
              </a:tr>
            </a:tbl>
          </a:graphicData>
        </a:graphic>
      </p:graphicFrame>
    </p:spTree>
    <p:extLst>
      <p:ext uri="{BB962C8B-B14F-4D97-AF65-F5344CB8AC3E}">
        <p14:creationId xmlns:p14="http://schemas.microsoft.com/office/powerpoint/2010/main" val="45338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Question Categories</a:t>
            </a:r>
            <a:endParaRPr lang="en-CA" dirty="0"/>
          </a:p>
        </p:txBody>
      </p:sp>
      <p:sp>
        <p:nvSpPr>
          <p:cNvPr id="4" name="Content Placeholder 3"/>
          <p:cNvSpPr>
            <a:spLocks noGrp="1"/>
          </p:cNvSpPr>
          <p:nvPr>
            <p:ph idx="1"/>
          </p:nvPr>
        </p:nvSpPr>
        <p:spPr/>
        <p:txBody>
          <a:bodyPr/>
          <a:lstStyle/>
          <a:p>
            <a:r>
              <a:rPr lang="en-CA" dirty="0"/>
              <a:t>Professional Practice (CRNE) is similar to Management of Care (NCLEX-RN</a:t>
            </a:r>
            <a:r>
              <a:rPr lang="en-CA" baseline="30000" dirty="0"/>
              <a:t>®</a:t>
            </a:r>
            <a:r>
              <a:rPr lang="en-CA" dirty="0"/>
              <a:t>) </a:t>
            </a:r>
            <a:endParaRPr lang="en-CA" dirty="0" smtClean="0"/>
          </a:p>
          <a:p>
            <a:pPr lvl="1"/>
            <a:r>
              <a:rPr lang="en-CA" dirty="0" smtClean="0"/>
              <a:t>Both approximately 20% of questions </a:t>
            </a:r>
          </a:p>
          <a:p>
            <a:pPr marL="457200" lvl="1" indent="0">
              <a:buNone/>
            </a:pPr>
            <a:endParaRPr lang="en-CA" dirty="0" smtClean="0"/>
          </a:p>
          <a:p>
            <a:r>
              <a:rPr lang="en-CA" dirty="0" smtClean="0"/>
              <a:t>Nurse patient relationship is 10% of CRNE questions, but is an integrated process on the </a:t>
            </a:r>
            <a:r>
              <a:rPr lang="en-CA" dirty="0"/>
              <a:t>NCLEX-RN</a:t>
            </a:r>
            <a:r>
              <a:rPr lang="en-CA" baseline="30000" dirty="0"/>
              <a:t>®</a:t>
            </a:r>
            <a:endParaRPr lang="en-CA" dirty="0"/>
          </a:p>
        </p:txBody>
      </p:sp>
    </p:spTree>
    <p:extLst>
      <p:ext uri="{BB962C8B-B14F-4D97-AF65-F5344CB8AC3E}">
        <p14:creationId xmlns:p14="http://schemas.microsoft.com/office/powerpoint/2010/main" val="320003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Question </a:t>
            </a:r>
            <a:r>
              <a:rPr lang="en-CA" dirty="0" smtClean="0"/>
              <a:t>Categories</a:t>
            </a:r>
            <a:br>
              <a:rPr lang="en-CA" dirty="0" smtClean="0"/>
            </a:br>
            <a:endParaRPr lang="en-CA" dirty="0"/>
          </a:p>
        </p:txBody>
      </p:sp>
      <p:sp>
        <p:nvSpPr>
          <p:cNvPr id="3" name="Content Placeholder 2"/>
          <p:cNvSpPr>
            <a:spLocks noGrp="1"/>
          </p:cNvSpPr>
          <p:nvPr>
            <p:ph idx="1"/>
          </p:nvPr>
        </p:nvSpPr>
        <p:spPr/>
        <p:txBody>
          <a:bodyPr>
            <a:normAutofit fontScale="77500" lnSpcReduction="20000"/>
          </a:bodyPr>
          <a:lstStyle/>
          <a:p>
            <a:pPr marL="0" lvl="0" indent="0">
              <a:buNone/>
            </a:pPr>
            <a:endParaRPr lang="en-US" dirty="0" smtClean="0"/>
          </a:p>
          <a:p>
            <a:pPr marL="0" indent="0">
              <a:buNone/>
            </a:pPr>
            <a:r>
              <a:rPr lang="en-US" dirty="0" smtClean="0"/>
              <a:t>Health </a:t>
            </a:r>
            <a:r>
              <a:rPr lang="en-US" dirty="0"/>
              <a:t>and Wellness </a:t>
            </a:r>
            <a:r>
              <a:rPr lang="en-US" dirty="0" smtClean="0"/>
              <a:t>(CRNE</a:t>
            </a:r>
            <a:r>
              <a:rPr lang="en-US" dirty="0"/>
              <a:t>) </a:t>
            </a:r>
            <a:r>
              <a:rPr lang="en-US" dirty="0" smtClean="0"/>
              <a:t>and Health </a:t>
            </a:r>
            <a:r>
              <a:rPr lang="en-US" dirty="0"/>
              <a:t>Promotion and </a:t>
            </a:r>
            <a:r>
              <a:rPr lang="en-US" dirty="0" smtClean="0"/>
              <a:t>Maintenance NCLEX-RN</a:t>
            </a:r>
            <a:r>
              <a:rPr lang="en-US" baseline="30000" dirty="0"/>
              <a:t>®</a:t>
            </a:r>
            <a:r>
              <a:rPr lang="en-US" dirty="0"/>
              <a:t> </a:t>
            </a:r>
            <a:r>
              <a:rPr lang="en-US" dirty="0" smtClean="0"/>
              <a:t>is</a:t>
            </a:r>
          </a:p>
          <a:p>
            <a:pPr marL="0" indent="0">
              <a:buNone/>
            </a:pPr>
            <a:r>
              <a:rPr lang="en-US" dirty="0"/>
              <a:t>	</a:t>
            </a:r>
            <a:r>
              <a:rPr lang="en-US" dirty="0" smtClean="0"/>
              <a:t>- 25</a:t>
            </a:r>
            <a:r>
              <a:rPr lang="en-US" dirty="0"/>
              <a:t>% of the questions in the </a:t>
            </a:r>
            <a:r>
              <a:rPr lang="en-US" dirty="0" smtClean="0"/>
              <a:t>CRNE</a:t>
            </a:r>
          </a:p>
          <a:p>
            <a:pPr marL="0" indent="0">
              <a:buNone/>
            </a:pPr>
            <a:r>
              <a:rPr lang="en-US" dirty="0"/>
              <a:t>	</a:t>
            </a:r>
            <a:r>
              <a:rPr lang="en-US" dirty="0" smtClean="0"/>
              <a:t>- 10</a:t>
            </a:r>
            <a:r>
              <a:rPr lang="en-US" dirty="0"/>
              <a:t>% of the NCLEX-RN</a:t>
            </a:r>
            <a:r>
              <a:rPr lang="en-US" baseline="30000" dirty="0" smtClean="0"/>
              <a:t>®</a:t>
            </a:r>
          </a:p>
          <a:p>
            <a:pPr marL="0" indent="0">
              <a:buNone/>
            </a:pPr>
            <a:endParaRPr lang="en-US" dirty="0" smtClean="0"/>
          </a:p>
          <a:p>
            <a:pPr lvl="0"/>
            <a:r>
              <a:rPr lang="en-US" dirty="0" smtClean="0"/>
              <a:t>CRNE </a:t>
            </a:r>
            <a:r>
              <a:rPr lang="en-US" dirty="0"/>
              <a:t>includes questions on population health, community as client, primary health care, determinants of </a:t>
            </a:r>
            <a:r>
              <a:rPr lang="en-US" dirty="0" smtClean="0"/>
              <a:t>health</a:t>
            </a:r>
          </a:p>
          <a:p>
            <a:pPr marL="0" lvl="0" indent="0">
              <a:buNone/>
            </a:pPr>
            <a:endParaRPr lang="en-US" dirty="0" smtClean="0"/>
          </a:p>
          <a:p>
            <a:pPr lvl="0"/>
            <a:r>
              <a:rPr lang="en-US" dirty="0" smtClean="0"/>
              <a:t>NCLEX-RN</a:t>
            </a:r>
            <a:r>
              <a:rPr lang="en-US" baseline="30000" dirty="0"/>
              <a:t>®</a:t>
            </a:r>
            <a:r>
              <a:rPr lang="en-US" dirty="0"/>
              <a:t> is more focused on individual health </a:t>
            </a:r>
            <a:r>
              <a:rPr lang="en-US" dirty="0" smtClean="0"/>
              <a:t>alterations</a:t>
            </a:r>
            <a:endParaRPr lang="en-CA" dirty="0"/>
          </a:p>
          <a:p>
            <a:endParaRPr lang="en-CA" dirty="0"/>
          </a:p>
        </p:txBody>
      </p:sp>
    </p:spTree>
    <p:extLst>
      <p:ext uri="{BB962C8B-B14F-4D97-AF65-F5344CB8AC3E}">
        <p14:creationId xmlns:p14="http://schemas.microsoft.com/office/powerpoint/2010/main" val="30657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dirty="0"/>
              <a:t>Question Categories</a:t>
            </a:r>
          </a:p>
        </p:txBody>
      </p:sp>
      <p:sp>
        <p:nvSpPr>
          <p:cNvPr id="3" name="Content Placeholder 2"/>
          <p:cNvSpPr>
            <a:spLocks noGrp="1"/>
          </p:cNvSpPr>
          <p:nvPr>
            <p:ph idx="1"/>
          </p:nvPr>
        </p:nvSpPr>
        <p:spPr/>
        <p:txBody>
          <a:bodyPr>
            <a:normAutofit/>
          </a:bodyPr>
          <a:lstStyle/>
          <a:p>
            <a:pPr lvl="0"/>
            <a:r>
              <a:rPr lang="en-US" dirty="0" smtClean="0"/>
              <a:t>Alterations in health</a:t>
            </a:r>
          </a:p>
          <a:p>
            <a:pPr lvl="1"/>
            <a:r>
              <a:rPr lang="en-US" dirty="0"/>
              <a:t>NCLEX-RN</a:t>
            </a:r>
            <a:r>
              <a:rPr lang="en-US" baseline="30000" dirty="0"/>
              <a:t>®</a:t>
            </a:r>
            <a:r>
              <a:rPr lang="en-US" dirty="0" smtClean="0"/>
              <a:t> focuses </a:t>
            </a:r>
            <a:r>
              <a:rPr lang="en-US" dirty="0"/>
              <a:t>on pathophysiology,  medical diagnoses, physical assessment, lab values, and technical aspects of </a:t>
            </a:r>
            <a:r>
              <a:rPr lang="en-US" dirty="0" smtClean="0"/>
              <a:t>care</a:t>
            </a:r>
          </a:p>
          <a:p>
            <a:pPr marL="457200" lvl="1" indent="0">
              <a:buNone/>
            </a:pPr>
            <a:endParaRPr lang="en-US" dirty="0" smtClean="0"/>
          </a:p>
          <a:p>
            <a:pPr lvl="1"/>
            <a:r>
              <a:rPr lang="en-US" dirty="0" smtClean="0"/>
              <a:t>CRNE focuses on disease </a:t>
            </a:r>
            <a:r>
              <a:rPr lang="en-US" dirty="0"/>
              <a:t>and disease management </a:t>
            </a:r>
            <a:r>
              <a:rPr lang="en-US" dirty="0" smtClean="0"/>
              <a:t>integrated </a:t>
            </a:r>
            <a:r>
              <a:rPr lang="en-US" dirty="0"/>
              <a:t>into a holistic </a:t>
            </a:r>
            <a:r>
              <a:rPr lang="en-US" dirty="0" smtClean="0"/>
              <a:t>approach</a:t>
            </a:r>
            <a:endParaRPr lang="en-CA" dirty="0"/>
          </a:p>
        </p:txBody>
      </p:sp>
    </p:spTree>
    <p:extLst>
      <p:ext uri="{BB962C8B-B14F-4D97-AF65-F5344CB8AC3E}">
        <p14:creationId xmlns:p14="http://schemas.microsoft.com/office/powerpoint/2010/main" val="3544756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NCLEX-RN</a:t>
            </a:r>
            <a:r>
              <a:rPr lang="en-US" baseline="30000" dirty="0"/>
              <a:t>®</a:t>
            </a:r>
            <a:r>
              <a:rPr lang="en-US" dirty="0"/>
              <a:t> </a:t>
            </a:r>
            <a:r>
              <a:rPr lang="en-CA" dirty="0" smtClean="0"/>
              <a:t>Examples</a:t>
            </a:r>
            <a:endParaRPr lang="en-CA" dirty="0"/>
          </a:p>
        </p:txBody>
      </p:sp>
      <p:sp>
        <p:nvSpPr>
          <p:cNvPr id="3" name="Content Placeholder 2"/>
          <p:cNvSpPr>
            <a:spLocks noGrp="1"/>
          </p:cNvSpPr>
          <p:nvPr>
            <p:ph idx="1"/>
          </p:nvPr>
        </p:nvSpPr>
        <p:spPr/>
        <p:txBody>
          <a:bodyPr/>
          <a:lstStyle/>
          <a:p>
            <a:pPr marL="0" indent="0">
              <a:buNone/>
            </a:pPr>
            <a:r>
              <a:rPr lang="en-CA" u="sng" dirty="0" smtClean="0"/>
              <a:t>Safe and effective care environment</a:t>
            </a:r>
          </a:p>
          <a:p>
            <a:r>
              <a:rPr lang="en-CA" dirty="0" smtClean="0"/>
              <a:t>Management of Care</a:t>
            </a:r>
          </a:p>
          <a:p>
            <a:pPr lvl="1"/>
            <a:r>
              <a:rPr lang="en-CA" dirty="0" smtClean="0"/>
              <a:t>Use information technology</a:t>
            </a:r>
          </a:p>
          <a:p>
            <a:pPr lvl="1"/>
            <a:r>
              <a:rPr lang="en-CA" dirty="0" smtClean="0"/>
              <a:t>Comply with state/federal regulations for reporting client conditions (abuse/neglect, gun shot wound, dog bites)</a:t>
            </a:r>
          </a:p>
          <a:p>
            <a:pPr lvl="1"/>
            <a:r>
              <a:rPr lang="en-CA" dirty="0" smtClean="0"/>
              <a:t>Participate in performance improvement/QI</a:t>
            </a:r>
          </a:p>
          <a:p>
            <a:pPr lvl="1"/>
            <a:r>
              <a:rPr lang="en-CA" dirty="0" smtClean="0"/>
              <a:t>Advance Directives (Durable Power of Attorney)</a:t>
            </a:r>
          </a:p>
        </p:txBody>
      </p:sp>
    </p:spTree>
    <p:extLst>
      <p:ext uri="{BB962C8B-B14F-4D97-AF65-F5344CB8AC3E}">
        <p14:creationId xmlns:p14="http://schemas.microsoft.com/office/powerpoint/2010/main" val="3349384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NCLEX-RN</a:t>
            </a:r>
            <a:r>
              <a:rPr lang="en-US" baseline="30000" dirty="0"/>
              <a:t>®</a:t>
            </a:r>
            <a:r>
              <a:rPr lang="en-US" dirty="0"/>
              <a:t> </a:t>
            </a:r>
            <a:r>
              <a:rPr lang="en-CA" dirty="0" smtClean="0"/>
              <a:t>Examples</a:t>
            </a:r>
            <a:endParaRPr lang="en-CA" dirty="0"/>
          </a:p>
        </p:txBody>
      </p:sp>
      <p:sp>
        <p:nvSpPr>
          <p:cNvPr id="3" name="Content Placeholder 2"/>
          <p:cNvSpPr>
            <a:spLocks noGrp="1"/>
          </p:cNvSpPr>
          <p:nvPr>
            <p:ph idx="1"/>
          </p:nvPr>
        </p:nvSpPr>
        <p:spPr/>
        <p:txBody>
          <a:bodyPr/>
          <a:lstStyle/>
          <a:p>
            <a:pPr marL="0" indent="0">
              <a:buNone/>
            </a:pPr>
            <a:r>
              <a:rPr lang="en-CA" u="sng" dirty="0" smtClean="0"/>
              <a:t>Safe </a:t>
            </a:r>
            <a:r>
              <a:rPr lang="en-CA" u="sng" dirty="0"/>
              <a:t>and effective care </a:t>
            </a:r>
            <a:r>
              <a:rPr lang="en-CA" u="sng" dirty="0" smtClean="0"/>
              <a:t>environment</a:t>
            </a:r>
            <a:endParaRPr lang="en-CA" dirty="0" smtClean="0"/>
          </a:p>
          <a:p>
            <a:r>
              <a:rPr lang="en-CA" dirty="0" smtClean="0"/>
              <a:t>Safety </a:t>
            </a:r>
            <a:r>
              <a:rPr lang="en-CA" dirty="0"/>
              <a:t>and </a:t>
            </a:r>
            <a:r>
              <a:rPr lang="en-CA" dirty="0" smtClean="0"/>
              <a:t>Infection Control</a:t>
            </a:r>
          </a:p>
          <a:p>
            <a:pPr lvl="1"/>
            <a:r>
              <a:rPr lang="en-CA" dirty="0" smtClean="0"/>
              <a:t>Identify which clients to recommend for discharge in a disaster situation</a:t>
            </a:r>
          </a:p>
          <a:p>
            <a:pPr lvl="1"/>
            <a:r>
              <a:rPr lang="en-CA" dirty="0" smtClean="0"/>
              <a:t>Use ergonomic principles</a:t>
            </a:r>
          </a:p>
          <a:p>
            <a:pPr lvl="1"/>
            <a:r>
              <a:rPr lang="en-CA" dirty="0" smtClean="0"/>
              <a:t>Participate in institution security plans (bomb threats)</a:t>
            </a:r>
            <a:endParaRPr lang="en-CA" dirty="0"/>
          </a:p>
        </p:txBody>
      </p:sp>
    </p:spTree>
    <p:extLst>
      <p:ext uri="{BB962C8B-B14F-4D97-AF65-F5344CB8AC3E}">
        <p14:creationId xmlns:p14="http://schemas.microsoft.com/office/powerpoint/2010/main" val="571379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NCLEX-RN</a:t>
            </a:r>
            <a:r>
              <a:rPr lang="en-US" baseline="30000" dirty="0"/>
              <a:t>®</a:t>
            </a:r>
            <a:r>
              <a:rPr lang="en-US" dirty="0"/>
              <a:t> </a:t>
            </a:r>
            <a:r>
              <a:rPr lang="en-CA" dirty="0"/>
              <a:t>Examples</a:t>
            </a:r>
          </a:p>
        </p:txBody>
      </p:sp>
      <p:sp>
        <p:nvSpPr>
          <p:cNvPr id="3" name="Content Placeholder 2"/>
          <p:cNvSpPr>
            <a:spLocks noGrp="1"/>
          </p:cNvSpPr>
          <p:nvPr>
            <p:ph idx="1"/>
          </p:nvPr>
        </p:nvSpPr>
        <p:spPr/>
        <p:txBody>
          <a:bodyPr>
            <a:normAutofit lnSpcReduction="10000"/>
          </a:bodyPr>
          <a:lstStyle/>
          <a:p>
            <a:r>
              <a:rPr lang="en-CA" dirty="0" smtClean="0"/>
              <a:t>Physiological integrity</a:t>
            </a:r>
          </a:p>
          <a:p>
            <a:pPr lvl="1"/>
            <a:r>
              <a:rPr lang="en-CA" dirty="0" smtClean="0"/>
              <a:t>Perform irrigations (eye, ear, bladder)</a:t>
            </a:r>
          </a:p>
          <a:p>
            <a:pPr lvl="1"/>
            <a:r>
              <a:rPr lang="en-CA" dirty="0"/>
              <a:t>Apply pathophysiological…</a:t>
            </a:r>
          </a:p>
          <a:p>
            <a:pPr lvl="1"/>
            <a:r>
              <a:rPr lang="en-CA" dirty="0"/>
              <a:t>Manage care of a patient with a pacing device </a:t>
            </a:r>
            <a:endParaRPr lang="en-CA" dirty="0" smtClean="0"/>
          </a:p>
          <a:p>
            <a:r>
              <a:rPr lang="en-CA" dirty="0" smtClean="0"/>
              <a:t>Pharmacological and parenteral therapies</a:t>
            </a:r>
          </a:p>
          <a:p>
            <a:pPr lvl="1"/>
            <a:r>
              <a:rPr lang="en-CA" dirty="0" smtClean="0"/>
              <a:t>Insert, maintain, and remove IV</a:t>
            </a:r>
          </a:p>
          <a:p>
            <a:r>
              <a:rPr lang="en-CA" dirty="0" smtClean="0"/>
              <a:t>Reduction of risk potential</a:t>
            </a:r>
          </a:p>
          <a:p>
            <a:pPr lvl="1"/>
            <a:r>
              <a:rPr lang="en-CA" dirty="0" smtClean="0"/>
              <a:t>Evaluate invasive monitoring data (pulmonary artery pressure, intracranial pressure)</a:t>
            </a:r>
          </a:p>
        </p:txBody>
      </p:sp>
    </p:spTree>
    <p:extLst>
      <p:ext uri="{BB962C8B-B14F-4D97-AF65-F5344CB8AC3E}">
        <p14:creationId xmlns:p14="http://schemas.microsoft.com/office/powerpoint/2010/main" val="1181301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Formats</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Both exams pilot questions for future version of the exam (they do not count in candidate’s score). </a:t>
            </a:r>
          </a:p>
          <a:p>
            <a:r>
              <a:rPr lang="en-CA" dirty="0" smtClean="0"/>
              <a:t>CRNE is a multiple choice exam (60% case based)</a:t>
            </a:r>
          </a:p>
          <a:p>
            <a:r>
              <a:rPr lang="en-US" dirty="0" smtClean="0"/>
              <a:t>NCLEX-RN</a:t>
            </a:r>
            <a:r>
              <a:rPr lang="en-US" baseline="30000" dirty="0"/>
              <a:t>® </a:t>
            </a:r>
            <a:r>
              <a:rPr lang="en-CA" dirty="0" smtClean="0"/>
              <a:t>uses various question formats other than multiple choice</a:t>
            </a:r>
          </a:p>
          <a:p>
            <a:pPr lvl="1"/>
            <a:r>
              <a:rPr lang="en-CA" dirty="0" smtClean="0"/>
              <a:t>hot spots (identify area on a graphic)</a:t>
            </a:r>
          </a:p>
          <a:p>
            <a:pPr lvl="1"/>
            <a:r>
              <a:rPr lang="en-CA" dirty="0" smtClean="0"/>
              <a:t>fill in the blank</a:t>
            </a:r>
          </a:p>
          <a:p>
            <a:pPr lvl="1"/>
            <a:r>
              <a:rPr lang="en-CA" dirty="0" smtClean="0"/>
              <a:t>drag and drop (ranking)</a:t>
            </a:r>
          </a:p>
          <a:p>
            <a:pPr lvl="1"/>
            <a:r>
              <a:rPr lang="en-CA" dirty="0"/>
              <a:t>a</a:t>
            </a:r>
            <a:r>
              <a:rPr lang="en-CA" dirty="0" smtClean="0"/>
              <a:t>udio</a:t>
            </a:r>
          </a:p>
          <a:p>
            <a:pPr lvl="1"/>
            <a:r>
              <a:rPr lang="en-CA" dirty="0"/>
              <a:t>c</a:t>
            </a:r>
            <a:r>
              <a:rPr lang="en-CA" dirty="0" smtClean="0"/>
              <a:t>hart/exhibit</a:t>
            </a:r>
          </a:p>
          <a:p>
            <a:pPr lvl="1"/>
            <a:r>
              <a:rPr lang="en-CA" dirty="0"/>
              <a:t>m</a:t>
            </a:r>
            <a:r>
              <a:rPr lang="en-CA" dirty="0" smtClean="0"/>
              <a:t>ultiple response</a:t>
            </a:r>
          </a:p>
        </p:txBody>
      </p:sp>
    </p:spTree>
    <p:extLst>
      <p:ext uri="{BB962C8B-B14F-4D97-AF65-F5344CB8AC3E}">
        <p14:creationId xmlns:p14="http://schemas.microsoft.com/office/powerpoint/2010/main" val="224056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normAutofit/>
          </a:bodyPr>
          <a:lstStyle/>
          <a:p>
            <a:pPr marL="0" indent="0">
              <a:buNone/>
            </a:pPr>
            <a:r>
              <a:rPr lang="en-CA" dirty="0"/>
              <a:t>The Advocacy Committee, with oversight from the CASN Board of Directors, took the lead in responding to the announcement that the provincial regulators had chosen the National Council of State Boards of Nursing’s proposal to </a:t>
            </a:r>
            <a:r>
              <a:rPr lang="en-CA" dirty="0" smtClean="0"/>
              <a:t>provide </a:t>
            </a:r>
            <a:r>
              <a:rPr lang="en-CA" dirty="0"/>
              <a:t>a computer adaptive registration exam to be used in </a:t>
            </a:r>
            <a:r>
              <a:rPr lang="en-CA" dirty="0" smtClean="0"/>
              <a:t>Canada.</a:t>
            </a:r>
            <a:endParaRPr lang="en-CA" dirty="0"/>
          </a:p>
        </p:txBody>
      </p:sp>
    </p:spTree>
    <p:extLst>
      <p:ext uri="{BB962C8B-B14F-4D97-AF65-F5344CB8AC3E}">
        <p14:creationId xmlns:p14="http://schemas.microsoft.com/office/powerpoint/2010/main" val="2314251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rtlCol="0">
            <a:normAutofit fontScale="90000"/>
          </a:bodyPr>
          <a:lstStyle/>
          <a:p>
            <a:pPr fontAlgn="auto">
              <a:spcAft>
                <a:spcPts val="0"/>
              </a:spcAft>
              <a:defRPr/>
            </a:pPr>
            <a:r>
              <a:rPr lang="en-US" sz="4000" smtClean="0"/>
              <a:t>Hot Spot</a:t>
            </a:r>
            <a:br>
              <a:rPr lang="en-US" sz="4000" smtClean="0"/>
            </a:br>
            <a:endParaRPr lang="en-US" sz="4000" smtClean="0"/>
          </a:p>
        </p:txBody>
      </p:sp>
      <p:sp>
        <p:nvSpPr>
          <p:cNvPr id="11267" name="Content Placeholder 2"/>
          <p:cNvSpPr>
            <a:spLocks noGrp="1"/>
          </p:cNvSpPr>
          <p:nvPr>
            <p:ph idx="1"/>
          </p:nvPr>
        </p:nvSpPr>
        <p:spPr>
          <a:xfrm>
            <a:off x="1403648" y="1484784"/>
            <a:ext cx="3672408" cy="4230216"/>
          </a:xfrm>
        </p:spPr>
        <p:txBody>
          <a:bodyPr>
            <a:noAutofit/>
          </a:bodyPr>
          <a:lstStyle/>
          <a:p>
            <a:pPr marL="0" indent="0">
              <a:spcBef>
                <a:spcPct val="0"/>
              </a:spcBef>
              <a:buNone/>
            </a:pPr>
            <a:r>
              <a:rPr lang="en-US" sz="2400" dirty="0" smtClean="0"/>
              <a:t>During the admission assessment the client tells the nurse that he has a history of mitral valve stenosis. While auscultating the client’s heart sounds, to which area on the chest  should the nurse apply the stethoscope to listen for mitral valve sounds?  (Click the chosen location. To change, click on the new location.)</a:t>
            </a:r>
          </a:p>
        </p:txBody>
      </p:sp>
      <p:sp>
        <p:nvSpPr>
          <p:cNvPr id="49156" name="Slide Number Placeholder 3"/>
          <p:cNvSpPr>
            <a:spLocks noGrp="1"/>
          </p:cNvSpPr>
          <p:nvPr>
            <p:ph type="sldNum" sz="quarter" idx="12"/>
          </p:nvPr>
        </p:nvSpPr>
        <p:spPr bwMode="auto">
          <a:xfrm>
            <a:off x="3124200" y="6309320"/>
            <a:ext cx="3680048" cy="412155"/>
          </a:xfrm>
          <a:ln>
            <a:miter lim="800000"/>
            <a:headEnd/>
            <a:tailEnd/>
          </a:ln>
        </p:spPr>
        <p:txBody>
          <a:bodyPr/>
          <a:lstStyle/>
          <a:p>
            <a:pPr algn="ctr">
              <a:defRPr/>
            </a:pPr>
            <a:r>
              <a:rPr lang="en-US" dirty="0" smtClean="0"/>
              <a:t>Sample supplied by HESI courtesy of Bonnie </a:t>
            </a:r>
            <a:r>
              <a:rPr lang="en-US" dirty="0" err="1" smtClean="0"/>
              <a:t>Hobbins</a:t>
            </a:r>
            <a:endParaRPr lang="en-US" dirty="0"/>
          </a:p>
        </p:txBody>
      </p:sp>
      <p:pic>
        <p:nvPicPr>
          <p:cNvPr id="11269" name="Picture 2" descr="C:\Documents and Settings\hylandj\Local Settings\Temporary Internet Files\Content.IE5\5E0R6148\MC9004315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C:\Documents and Settings\hylandj\Local Settings\Temporary Internet Files\Content.IE5\IJJ6ASCO\MC900438737[1].jpg"/>
          <p:cNvPicPr>
            <a:picLocks noChangeAspect="1" noChangeArrowheads="1"/>
          </p:cNvPicPr>
          <p:nvPr/>
        </p:nvPicPr>
        <p:blipFill>
          <a:blip r:embed="rId4">
            <a:extLst>
              <a:ext uri="{28A0092B-C50C-407E-A947-70E740481C1C}">
                <a14:useLocalDpi xmlns:a14="http://schemas.microsoft.com/office/drawing/2010/main" val="0"/>
              </a:ext>
            </a:extLst>
          </a:blip>
          <a:srcRect l="13333" t="5000" r="11667" b="41251"/>
          <a:stretch>
            <a:fillRect/>
          </a:stretch>
        </p:blipFill>
        <p:spPr bwMode="auto">
          <a:xfrm>
            <a:off x="5475421" y="1628800"/>
            <a:ext cx="3287579"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Flowchart: Connector 16"/>
          <p:cNvSpPr>
            <a:spLocks noChangeArrowheads="1"/>
          </p:cNvSpPr>
          <p:nvPr/>
        </p:nvSpPr>
        <p:spPr bwMode="auto">
          <a:xfrm>
            <a:off x="6942138" y="3581400"/>
            <a:ext cx="152400" cy="152400"/>
          </a:xfrm>
          <a:prstGeom prst="flowChartConnector">
            <a:avLst/>
          </a:prstGeom>
          <a:solidFill>
            <a:srgbClr val="FFFF00"/>
          </a:solidFill>
          <a:ln w="6350" algn="ctr">
            <a:solidFill>
              <a:srgbClr val="090A0B"/>
            </a:solidFill>
            <a:round/>
            <a:headEnd/>
            <a:tailEnd/>
          </a:ln>
        </p:spPr>
        <p:txBody>
          <a:bodyPr wrap="none" anchor="ctr"/>
          <a:lstStyle/>
          <a:p>
            <a:pPr algn="ctr"/>
            <a:endParaRPr lang="en-US" sz="1400">
              <a:solidFill>
                <a:srgbClr val="000000"/>
              </a:solidFill>
              <a:latin typeface="Calibri" pitchFamily="34" charset="0"/>
              <a:ea typeface="Arial Unicode MS" pitchFamily="34" charset="-128"/>
              <a:cs typeface="Arial Unicode MS" pitchFamily="34" charset="-128"/>
            </a:endParaRPr>
          </a:p>
        </p:txBody>
      </p:sp>
      <p:sp>
        <p:nvSpPr>
          <p:cNvPr id="11272" name="Flowchart: Connector 16"/>
          <p:cNvSpPr>
            <a:spLocks noChangeArrowheads="1"/>
          </p:cNvSpPr>
          <p:nvPr/>
        </p:nvSpPr>
        <p:spPr bwMode="auto">
          <a:xfrm>
            <a:off x="6942138" y="3922713"/>
            <a:ext cx="152400" cy="152400"/>
          </a:xfrm>
          <a:prstGeom prst="flowChartConnector">
            <a:avLst/>
          </a:prstGeom>
          <a:solidFill>
            <a:srgbClr val="FFFF00"/>
          </a:solidFill>
          <a:ln w="6350" algn="ctr">
            <a:solidFill>
              <a:srgbClr val="090A0B"/>
            </a:solidFill>
            <a:round/>
            <a:headEnd/>
            <a:tailEnd/>
          </a:ln>
        </p:spPr>
        <p:txBody>
          <a:bodyPr wrap="none" anchor="ctr"/>
          <a:lstStyle/>
          <a:p>
            <a:pPr algn="ctr"/>
            <a:endParaRPr lang="en-US" sz="1400">
              <a:solidFill>
                <a:srgbClr val="000000"/>
              </a:solidFill>
              <a:latin typeface="Calibri" pitchFamily="34" charset="0"/>
              <a:ea typeface="Arial Unicode MS" pitchFamily="34" charset="-128"/>
              <a:cs typeface="Arial Unicode MS" pitchFamily="34" charset="-128"/>
            </a:endParaRPr>
          </a:p>
        </p:txBody>
      </p:sp>
      <p:sp>
        <p:nvSpPr>
          <p:cNvPr id="11273" name="Flowchart: Connector 9"/>
          <p:cNvSpPr>
            <a:spLocks noChangeArrowheads="1"/>
          </p:cNvSpPr>
          <p:nvPr/>
        </p:nvSpPr>
        <p:spPr bwMode="auto">
          <a:xfrm>
            <a:off x="6940550" y="3211513"/>
            <a:ext cx="152400" cy="152400"/>
          </a:xfrm>
          <a:prstGeom prst="flowChartConnector">
            <a:avLst/>
          </a:prstGeom>
          <a:solidFill>
            <a:srgbClr val="FFFF00"/>
          </a:solidFill>
          <a:ln w="6350" algn="ctr">
            <a:solidFill>
              <a:srgbClr val="090A0B"/>
            </a:solidFill>
            <a:round/>
            <a:headEnd/>
            <a:tailEnd/>
          </a:ln>
        </p:spPr>
        <p:txBody>
          <a:bodyPr wrap="none" anchor="ctr"/>
          <a:lstStyle/>
          <a:p>
            <a:pPr algn="ctr"/>
            <a:endParaRPr lang="en-US" sz="1400">
              <a:solidFill>
                <a:srgbClr val="000000"/>
              </a:solidFill>
              <a:latin typeface="Calibri" pitchFamily="34" charset="0"/>
              <a:ea typeface="Arial Unicode MS" pitchFamily="34" charset="-128"/>
              <a:cs typeface="Arial Unicode MS" pitchFamily="34" charset="-128"/>
            </a:endParaRPr>
          </a:p>
        </p:txBody>
      </p:sp>
      <p:sp>
        <p:nvSpPr>
          <p:cNvPr id="11274" name="Flowchart: Connector 9"/>
          <p:cNvSpPr>
            <a:spLocks noChangeArrowheads="1"/>
          </p:cNvSpPr>
          <p:nvPr/>
        </p:nvSpPr>
        <p:spPr bwMode="auto">
          <a:xfrm>
            <a:off x="6248400" y="3211513"/>
            <a:ext cx="152400" cy="152400"/>
          </a:xfrm>
          <a:prstGeom prst="flowChartConnector">
            <a:avLst/>
          </a:prstGeom>
          <a:solidFill>
            <a:srgbClr val="FFFF00"/>
          </a:solidFill>
          <a:ln w="6350" algn="ctr">
            <a:solidFill>
              <a:srgbClr val="090A0B"/>
            </a:solidFill>
            <a:round/>
            <a:headEnd/>
            <a:tailEnd/>
          </a:ln>
        </p:spPr>
        <p:txBody>
          <a:bodyPr wrap="none" anchor="ctr"/>
          <a:lstStyle/>
          <a:p>
            <a:pPr algn="ctr"/>
            <a:endParaRPr lang="en-US" sz="1400">
              <a:solidFill>
                <a:srgbClr val="000000"/>
              </a:solidFill>
              <a:latin typeface="Calibri" pitchFamily="34" charset="0"/>
              <a:ea typeface="Arial Unicode MS" pitchFamily="34" charset="-128"/>
              <a:cs typeface="Arial Unicode MS" pitchFamily="34" charset="-128"/>
            </a:endParaRPr>
          </a:p>
        </p:txBody>
      </p:sp>
      <p:sp>
        <p:nvSpPr>
          <p:cNvPr id="11275" name="Flowchart: Connector 9"/>
          <p:cNvSpPr>
            <a:spLocks noChangeArrowheads="1"/>
          </p:cNvSpPr>
          <p:nvPr/>
        </p:nvSpPr>
        <p:spPr bwMode="auto">
          <a:xfrm>
            <a:off x="7391400" y="4343400"/>
            <a:ext cx="152400" cy="152400"/>
          </a:xfrm>
          <a:prstGeom prst="flowChartConnector">
            <a:avLst/>
          </a:prstGeom>
          <a:solidFill>
            <a:srgbClr val="FFFF00"/>
          </a:solidFill>
          <a:ln w="6350" algn="ctr">
            <a:solidFill>
              <a:srgbClr val="090A0B"/>
            </a:solidFill>
            <a:round/>
            <a:headEnd/>
            <a:tailEnd/>
          </a:ln>
        </p:spPr>
        <p:txBody>
          <a:bodyPr wrap="none" anchor="ctr"/>
          <a:lstStyle/>
          <a:p>
            <a:pPr algn="ctr"/>
            <a:endParaRPr lang="en-US" sz="1400">
              <a:solidFill>
                <a:srgbClr val="000000"/>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43068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rtlCol="0">
            <a:normAutofit fontScale="90000"/>
          </a:bodyPr>
          <a:lstStyle/>
          <a:p>
            <a:pPr fontAlgn="auto">
              <a:spcAft>
                <a:spcPts val="0"/>
              </a:spcAft>
              <a:defRPr/>
            </a:pPr>
            <a:r>
              <a:rPr lang="en-US" sz="4000" smtClean="0"/>
              <a:t>Drag and Drop</a:t>
            </a:r>
            <a:r>
              <a:rPr lang="en-US" smtClean="0"/>
              <a:t/>
            </a:r>
            <a:br>
              <a:rPr lang="en-US" smtClean="0"/>
            </a:br>
            <a:endParaRPr lang="en-US" smtClean="0"/>
          </a:p>
        </p:txBody>
      </p:sp>
      <p:sp>
        <p:nvSpPr>
          <p:cNvPr id="49155" name="Content Placeholder 2"/>
          <p:cNvSpPr>
            <a:spLocks noGrp="1"/>
          </p:cNvSpPr>
          <p:nvPr>
            <p:ph idx="1"/>
          </p:nvPr>
        </p:nvSpPr>
        <p:spPr/>
        <p:txBody>
          <a:bodyPr rtlCol="0">
            <a:normAutofit fontScale="92500" lnSpcReduction="20000"/>
          </a:bodyPr>
          <a:lstStyle/>
          <a:p>
            <a:pPr marL="0" indent="0" fontAlgn="auto">
              <a:spcAft>
                <a:spcPts val="0"/>
              </a:spcAft>
              <a:buFont typeface="Arial" pitchFamily="34" charset="0"/>
              <a:buNone/>
              <a:defRPr/>
            </a:pPr>
            <a:r>
              <a:rPr lang="en-US" sz="2800" dirty="0" smtClean="0"/>
              <a:t>The nurse is performing a </a:t>
            </a:r>
            <a:r>
              <a:rPr lang="en-US" sz="2800" u="sng" dirty="0" smtClean="0"/>
              <a:t>respiratory</a:t>
            </a:r>
            <a:r>
              <a:rPr lang="en-US" sz="2800" dirty="0" smtClean="0"/>
              <a:t> physical assessment on a client. In what order should the nurse assess this client? (Arrange the first item on top and the last item on the bottom.)</a:t>
            </a:r>
          </a:p>
          <a:p>
            <a:pPr marL="0" indent="0" fontAlgn="auto">
              <a:spcAft>
                <a:spcPts val="0"/>
              </a:spcAft>
              <a:buNone/>
              <a:defRPr/>
            </a:pPr>
            <a:r>
              <a:rPr lang="en-US" sz="2600" dirty="0" smtClean="0"/>
              <a:t>A. Percussion</a:t>
            </a:r>
          </a:p>
          <a:p>
            <a:pPr marL="457200" indent="-457200" fontAlgn="auto">
              <a:spcAft>
                <a:spcPts val="0"/>
              </a:spcAft>
              <a:buFont typeface="Arial" pitchFamily="34" charset="0"/>
              <a:buNone/>
              <a:defRPr/>
            </a:pPr>
            <a:r>
              <a:rPr lang="en-US" sz="2400" dirty="0" smtClean="0"/>
              <a:t>                    </a:t>
            </a:r>
          </a:p>
          <a:p>
            <a:pPr fontAlgn="auto">
              <a:spcAft>
                <a:spcPts val="0"/>
              </a:spcAft>
              <a:buFont typeface="Arial" pitchFamily="34" charset="0"/>
              <a:buNone/>
              <a:defRPr/>
            </a:pPr>
            <a:r>
              <a:rPr lang="en-US" sz="2400" dirty="0" smtClean="0"/>
              <a:t>B. Palpation   </a:t>
            </a:r>
          </a:p>
          <a:p>
            <a:pPr fontAlgn="auto">
              <a:spcAft>
                <a:spcPts val="0"/>
              </a:spcAft>
              <a:buFont typeface="Arial" pitchFamily="34" charset="0"/>
              <a:buNone/>
              <a:defRPr/>
            </a:pPr>
            <a:r>
              <a:rPr lang="en-US" sz="2400" dirty="0" smtClean="0"/>
              <a:t>                    </a:t>
            </a:r>
          </a:p>
          <a:p>
            <a:pPr fontAlgn="auto">
              <a:spcAft>
                <a:spcPts val="0"/>
              </a:spcAft>
              <a:buFont typeface="Arial" pitchFamily="34" charset="0"/>
              <a:buNone/>
              <a:defRPr/>
            </a:pPr>
            <a:r>
              <a:rPr lang="en-US" sz="2400" dirty="0" smtClean="0"/>
              <a:t>C. Inspection  </a:t>
            </a:r>
          </a:p>
          <a:p>
            <a:pPr fontAlgn="auto">
              <a:spcAft>
                <a:spcPts val="0"/>
              </a:spcAft>
              <a:buFont typeface="Arial" pitchFamily="34" charset="0"/>
              <a:buNone/>
              <a:defRPr/>
            </a:pPr>
            <a:r>
              <a:rPr lang="en-US" sz="2400" dirty="0" smtClean="0"/>
              <a:t>                   </a:t>
            </a:r>
          </a:p>
          <a:p>
            <a:pPr fontAlgn="auto">
              <a:spcAft>
                <a:spcPts val="0"/>
              </a:spcAft>
              <a:buFont typeface="Arial" pitchFamily="34" charset="0"/>
              <a:buNone/>
              <a:defRPr/>
            </a:pPr>
            <a:r>
              <a:rPr lang="en-US" sz="2400" dirty="0" smtClean="0"/>
              <a:t>D. Auscultation   </a:t>
            </a:r>
            <a:r>
              <a:rPr lang="en-US" sz="2000" dirty="0" smtClean="0"/>
              <a:t>             </a:t>
            </a:r>
          </a:p>
          <a:p>
            <a:pPr fontAlgn="auto">
              <a:spcAft>
                <a:spcPts val="0"/>
              </a:spcAft>
              <a:buFont typeface="Arial" pitchFamily="34" charset="0"/>
              <a:buNone/>
              <a:defRPr/>
            </a:pPr>
            <a:r>
              <a:rPr lang="en-US" b="1" dirty="0" smtClean="0"/>
              <a:t> </a:t>
            </a:r>
            <a:endParaRPr lang="en-US" dirty="0" smtClean="0"/>
          </a:p>
          <a:p>
            <a:pPr marL="914400" fontAlgn="auto">
              <a:spcAft>
                <a:spcPts val="0"/>
              </a:spcAft>
              <a:buFontTx/>
              <a:buChar char="•"/>
              <a:defRPr/>
            </a:pPr>
            <a:endParaRPr lang="en-US" dirty="0" smtClean="0"/>
          </a:p>
        </p:txBody>
      </p:sp>
      <p:sp>
        <p:nvSpPr>
          <p:cNvPr id="51204" name="Slide Number Placeholder 3"/>
          <p:cNvSpPr>
            <a:spLocks noGrp="1"/>
          </p:cNvSpPr>
          <p:nvPr>
            <p:ph type="sldNum" sz="quarter" idx="12"/>
          </p:nvPr>
        </p:nvSpPr>
        <p:spPr bwMode="auto">
          <a:xfrm>
            <a:off x="3124200" y="6356350"/>
            <a:ext cx="2895600" cy="365125"/>
          </a:xfrm>
          <a:ln>
            <a:miter lim="800000"/>
            <a:headEnd/>
            <a:tailEnd/>
          </a:ln>
        </p:spPr>
        <p:txBody>
          <a:bodyPr/>
          <a:lstStyle/>
          <a:p>
            <a:pPr algn="ctr">
              <a:defRPr/>
            </a:pPr>
            <a:fld id="{C21060D3-F906-40A3-8F91-4854CA386C07}" type="slidenum">
              <a:rPr lang="en-US"/>
              <a:pPr algn="ctr">
                <a:defRPr/>
              </a:pPr>
              <a:t>31</a:t>
            </a:fld>
            <a:endParaRPr lang="en-US"/>
          </a:p>
        </p:txBody>
      </p:sp>
      <p:pic>
        <p:nvPicPr>
          <p:cNvPr id="13317" name="Picture 2" descr="C:\Documents and Settings\hylandj\Local Settings\Temporary Internet Files\Content.IE5\5E0R6148\MC90043154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bwMode="auto">
          <a:xfrm>
            <a:off x="3205139" y="2971800"/>
            <a:ext cx="1752600" cy="381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rgbClr val="090A0B"/>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a:solidFill>
                <a:srgbClr val="000000"/>
              </a:solidFill>
              <a:latin typeface="+mn-lt"/>
              <a:ea typeface="Arial Unicode MS" pitchFamily="34" charset="-128"/>
              <a:cs typeface="Arial Unicode MS" pitchFamily="34" charset="-128"/>
            </a:endParaRPr>
          </a:p>
        </p:txBody>
      </p:sp>
      <p:sp>
        <p:nvSpPr>
          <p:cNvPr id="8" name="Rounded Rectangle 7"/>
          <p:cNvSpPr/>
          <p:nvPr/>
        </p:nvSpPr>
        <p:spPr bwMode="auto">
          <a:xfrm>
            <a:off x="3205139" y="3657600"/>
            <a:ext cx="1752600" cy="381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rgbClr val="090A0B"/>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a:solidFill>
                <a:srgbClr val="000000"/>
              </a:solidFill>
              <a:latin typeface="+mn-lt"/>
              <a:ea typeface="Arial Unicode MS" pitchFamily="34" charset="-128"/>
              <a:cs typeface="Arial Unicode MS" pitchFamily="34" charset="-128"/>
            </a:endParaRPr>
          </a:p>
        </p:txBody>
      </p:sp>
      <p:sp>
        <p:nvSpPr>
          <p:cNvPr id="9" name="Rounded Rectangle 8"/>
          <p:cNvSpPr/>
          <p:nvPr/>
        </p:nvSpPr>
        <p:spPr bwMode="auto">
          <a:xfrm>
            <a:off x="3205139" y="4343400"/>
            <a:ext cx="1752600" cy="381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rgbClr val="090A0B"/>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a:solidFill>
                <a:srgbClr val="000000"/>
              </a:solidFill>
              <a:latin typeface="+mn-lt"/>
              <a:ea typeface="Arial Unicode MS" pitchFamily="34" charset="-128"/>
              <a:cs typeface="Arial Unicode MS" pitchFamily="34" charset="-128"/>
            </a:endParaRPr>
          </a:p>
        </p:txBody>
      </p:sp>
      <p:sp>
        <p:nvSpPr>
          <p:cNvPr id="10" name="Rounded Rectangle 9"/>
          <p:cNvSpPr/>
          <p:nvPr/>
        </p:nvSpPr>
        <p:spPr bwMode="auto">
          <a:xfrm>
            <a:off x="3203848" y="4953000"/>
            <a:ext cx="1752600" cy="381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rgbClr val="090A0B"/>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a:solidFill>
                <a:srgbClr val="000000"/>
              </a:solidFill>
              <a:latin typeface="+mn-lt"/>
              <a:ea typeface="Arial Unicode MS" pitchFamily="34" charset="-128"/>
              <a:cs typeface="Arial Unicode MS" pitchFamily="34" charset="-128"/>
            </a:endParaRPr>
          </a:p>
        </p:txBody>
      </p:sp>
      <p:sp>
        <p:nvSpPr>
          <p:cNvPr id="11" name="Slide Number Placeholder 3"/>
          <p:cNvSpPr txBox="1">
            <a:spLocks/>
          </p:cNvSpPr>
          <p:nvPr/>
        </p:nvSpPr>
        <p:spPr bwMode="auto">
          <a:xfrm>
            <a:off x="3124200" y="6309320"/>
            <a:ext cx="3680048" cy="412155"/>
          </a:xfrm>
          <a:prstGeom prst="rect">
            <a:avLst/>
          </a:prstGeom>
          <a:ln>
            <a:miter lim="800000"/>
            <a:headEnd/>
            <a:tailEnd/>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mtClean="0"/>
              <a:t>Sample supplied by HESI courtesy of Bonnie Hobbins</a:t>
            </a:r>
            <a:endParaRPr lang="en-US" dirty="0"/>
          </a:p>
        </p:txBody>
      </p:sp>
    </p:spTree>
    <p:extLst>
      <p:ext uri="{BB962C8B-B14F-4D97-AF65-F5344CB8AC3E}">
        <p14:creationId xmlns:p14="http://schemas.microsoft.com/office/powerpoint/2010/main" val="3852349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rtlCol="0">
            <a:normAutofit fontScale="90000"/>
          </a:bodyPr>
          <a:lstStyle/>
          <a:p>
            <a:pPr fontAlgn="auto">
              <a:spcAft>
                <a:spcPts val="0"/>
              </a:spcAft>
              <a:defRPr/>
            </a:pPr>
            <a:r>
              <a:rPr lang="en-US" sz="4000" smtClean="0"/>
              <a:t>Audio</a:t>
            </a:r>
            <a:r>
              <a:rPr lang="en-US" smtClean="0"/>
              <a:t/>
            </a:r>
            <a:br>
              <a:rPr lang="en-US" smtClean="0"/>
            </a:br>
            <a:endParaRPr lang="en-US" smtClean="0"/>
          </a:p>
        </p:txBody>
      </p:sp>
      <p:sp>
        <p:nvSpPr>
          <p:cNvPr id="7171" name="Content Placeholder 14"/>
          <p:cNvSpPr>
            <a:spLocks noGrp="1"/>
          </p:cNvSpPr>
          <p:nvPr>
            <p:ph sz="half" idx="2"/>
          </p:nvPr>
        </p:nvSpPr>
        <p:spPr>
          <a:xfrm>
            <a:off x="1259632" y="1628800"/>
            <a:ext cx="7427168" cy="4649763"/>
          </a:xfrm>
        </p:spPr>
        <p:txBody>
          <a:bodyPr/>
          <a:lstStyle/>
          <a:p>
            <a:pPr marL="0" indent="0">
              <a:buFont typeface="Arial" charset="0"/>
              <a:buNone/>
            </a:pPr>
            <a:r>
              <a:rPr lang="en-US" b="1" dirty="0" smtClean="0"/>
              <a:t>The nurse is auscultating an adult client’s chest for heart sounds and hears the following sounds.        </a:t>
            </a:r>
          </a:p>
          <a:p>
            <a:pPr marL="0" indent="0">
              <a:buFont typeface="Arial" charset="0"/>
              <a:buNone/>
            </a:pPr>
            <a:r>
              <a:rPr lang="en-US" b="1" dirty="0" smtClean="0"/>
              <a:t>Which description best describes the client’s heart sounds? </a:t>
            </a:r>
          </a:p>
          <a:p>
            <a:pPr marL="0" indent="0">
              <a:buFontTx/>
              <a:buAutoNum type="alphaUcPeriod"/>
            </a:pPr>
            <a:r>
              <a:rPr lang="en-US" sz="2000" dirty="0" smtClean="0"/>
              <a:t>Rate 160 beats/minute, rhythm - regular, tachycardia</a:t>
            </a:r>
          </a:p>
          <a:p>
            <a:pPr marL="0" indent="0">
              <a:buFontTx/>
              <a:buAutoNum type="alphaUcPeriod"/>
            </a:pPr>
            <a:r>
              <a:rPr lang="en-US" sz="2000" dirty="0" smtClean="0"/>
              <a:t>Rate 110 beats/minute, rhythm - irregular, with S3 gallop </a:t>
            </a:r>
          </a:p>
          <a:p>
            <a:pPr marL="0" indent="0">
              <a:buFontTx/>
              <a:buAutoNum type="alphaUcPeriod"/>
            </a:pPr>
            <a:r>
              <a:rPr lang="en-US" sz="2000" dirty="0" smtClean="0"/>
              <a:t>Rate 100 beats/minute, rhythm - regular, normal sinus rhythm </a:t>
            </a:r>
          </a:p>
          <a:p>
            <a:pPr marL="0" indent="0">
              <a:buFontTx/>
              <a:buAutoNum type="alphaUcPeriod"/>
            </a:pPr>
            <a:r>
              <a:rPr lang="en-US" sz="2000" dirty="0" smtClean="0"/>
              <a:t>Rate 16 0beats/minute, rhythm - irregular, with murmur </a:t>
            </a:r>
          </a:p>
          <a:p>
            <a:pPr marL="0" indent="0">
              <a:buFontTx/>
              <a:buAutoNum type="alphaUcPeriod"/>
            </a:pPr>
            <a:endParaRPr lang="en-US" sz="2000" dirty="0" smtClean="0"/>
          </a:p>
          <a:p>
            <a:pPr marL="0" indent="0">
              <a:buFontTx/>
              <a:buAutoNum type="alphaUcPeriod"/>
            </a:pPr>
            <a:endParaRPr lang="en-US" sz="2000" dirty="0" smtClean="0"/>
          </a:p>
        </p:txBody>
      </p:sp>
      <p:sp>
        <p:nvSpPr>
          <p:cNvPr id="45060" name="Slide Number Placeholder 3"/>
          <p:cNvSpPr>
            <a:spLocks noGrp="1"/>
          </p:cNvSpPr>
          <p:nvPr>
            <p:ph type="sldNum" sz="quarter" idx="12"/>
          </p:nvPr>
        </p:nvSpPr>
        <p:spPr bwMode="auto">
          <a:xfrm>
            <a:off x="3124200" y="6356350"/>
            <a:ext cx="2895600" cy="365125"/>
          </a:xfrm>
          <a:ln>
            <a:miter lim="800000"/>
            <a:headEnd/>
            <a:tailEnd/>
          </a:ln>
        </p:spPr>
        <p:txBody>
          <a:bodyPr/>
          <a:lstStyle/>
          <a:p>
            <a:pPr algn="ctr">
              <a:defRPr/>
            </a:pPr>
            <a:fld id="{E3E9B99C-55FA-455F-997D-798CD5901C5C}" type="slidenum">
              <a:rPr lang="en-US"/>
              <a:pPr algn="ctr">
                <a:defRPr/>
              </a:pPr>
              <a:t>32</a:t>
            </a:fld>
            <a:endParaRPr lang="en-US"/>
          </a:p>
        </p:txBody>
      </p:sp>
      <p:pic>
        <p:nvPicPr>
          <p:cNvPr id="7173" name="Picture 2" descr="C:\Documents and Settings\hylandj\Local Settings\Temporary Internet Files\Content.IE5\5E0R6148\MC9004315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S910220079[1].wav">
            <a:hlinkClick r:id="" action="ppaction://media"/>
          </p:cNvPr>
          <p:cNvPicPr>
            <a:picLocks noGrp="1" noRot="1" noChangeAspect="1"/>
          </p:cNvPicPr>
          <p:nvPr>
            <p:ph sz="half" idx="1"/>
            <a:audioFile r:link="rId1"/>
          </p:nvPr>
        </p:nvPicPr>
        <p:blipFill>
          <a:blip r:embed="rId4">
            <a:extLst>
              <a:ext uri="{28A0092B-C50C-407E-A947-70E740481C1C}">
                <a14:useLocalDpi xmlns:a14="http://schemas.microsoft.com/office/drawing/2010/main" val="0"/>
              </a:ext>
            </a:extLst>
          </a:blip>
          <a:srcRect/>
          <a:stretch>
            <a:fillRect/>
          </a:stretch>
        </p:blipFill>
        <p:spPr>
          <a:xfrm>
            <a:off x="8001000" y="2514600"/>
            <a:ext cx="609600" cy="609600"/>
          </a:xfrm>
        </p:spPr>
      </p:pic>
      <p:sp>
        <p:nvSpPr>
          <p:cNvPr id="7" name="Slide Number Placeholder 3"/>
          <p:cNvSpPr txBox="1">
            <a:spLocks/>
          </p:cNvSpPr>
          <p:nvPr/>
        </p:nvSpPr>
        <p:spPr bwMode="auto">
          <a:xfrm>
            <a:off x="3124200" y="6309320"/>
            <a:ext cx="3680048" cy="412155"/>
          </a:xfrm>
          <a:prstGeom prst="rect">
            <a:avLst/>
          </a:prstGeom>
          <a:ln>
            <a:miter lim="800000"/>
            <a:headEnd/>
            <a:tailEnd/>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mtClean="0"/>
              <a:t>Sample supplied by HESI courtesy of Bonnie Hobbins</a:t>
            </a:r>
            <a:endParaRPr lang="en-US" dirty="0"/>
          </a:p>
        </p:txBody>
      </p:sp>
    </p:spTree>
    <p:extLst>
      <p:ext uri="{BB962C8B-B14F-4D97-AF65-F5344CB8AC3E}">
        <p14:creationId xmlns:p14="http://schemas.microsoft.com/office/powerpoint/2010/main" val="2999347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4855"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rtlCol="0">
            <a:normAutofit fontScale="90000"/>
          </a:bodyPr>
          <a:lstStyle/>
          <a:p>
            <a:pPr fontAlgn="auto">
              <a:spcAft>
                <a:spcPts val="0"/>
              </a:spcAft>
              <a:defRPr/>
            </a:pPr>
            <a:r>
              <a:rPr lang="en-US" sz="4000" dirty="0" smtClean="0"/>
              <a:t>Chart/Exhibit</a:t>
            </a:r>
            <a:r>
              <a:rPr lang="en-US" dirty="0" smtClean="0"/>
              <a:t/>
            </a:r>
            <a:br>
              <a:rPr lang="en-US" dirty="0" smtClean="0"/>
            </a:br>
            <a:endParaRPr lang="en-US" dirty="0" smtClean="0"/>
          </a:p>
        </p:txBody>
      </p:sp>
      <p:sp>
        <p:nvSpPr>
          <p:cNvPr id="43011" name="Slide Number Placeholder 3"/>
          <p:cNvSpPr>
            <a:spLocks noGrp="1"/>
          </p:cNvSpPr>
          <p:nvPr>
            <p:ph type="sldNum" sz="quarter" idx="12"/>
          </p:nvPr>
        </p:nvSpPr>
        <p:spPr bwMode="auto">
          <a:xfrm>
            <a:off x="3124200" y="6356350"/>
            <a:ext cx="2895600" cy="365125"/>
          </a:xfrm>
          <a:ln>
            <a:miter lim="800000"/>
            <a:headEnd/>
            <a:tailEnd/>
          </a:ln>
        </p:spPr>
        <p:txBody>
          <a:bodyPr/>
          <a:lstStyle/>
          <a:p>
            <a:pPr algn="ctr">
              <a:defRPr/>
            </a:pPr>
            <a:fld id="{20103501-2016-4AFD-9B47-DC01166C82B4}" type="slidenum">
              <a:rPr lang="en-US"/>
              <a:pPr algn="ctr">
                <a:defRPr/>
              </a:pPr>
              <a:t>33</a:t>
            </a:fld>
            <a:endParaRPr lang="en-US"/>
          </a:p>
        </p:txBody>
      </p:sp>
      <p:pic>
        <p:nvPicPr>
          <p:cNvPr id="5124" name="Picture 2" descr="C:\Documents and Settings\hylandj\Local Settings\Temporary Internet Files\Content.IE5\5E0R6148\MC9004315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Content Placeholder 14"/>
          <p:cNvGraphicFramePr>
            <a:graphicFrameLocks noGrp="1"/>
          </p:cNvGraphicFramePr>
          <p:nvPr>
            <p:ph idx="1"/>
            <p:extLst>
              <p:ext uri="{D42A27DB-BD31-4B8C-83A1-F6EECF244321}">
                <p14:modId xmlns:p14="http://schemas.microsoft.com/office/powerpoint/2010/main" val="1632027178"/>
              </p:ext>
            </p:extLst>
          </p:nvPr>
        </p:nvGraphicFramePr>
        <p:xfrm>
          <a:off x="1187625" y="990600"/>
          <a:ext cx="7727775" cy="3375104"/>
        </p:xfrm>
        <a:graphic>
          <a:graphicData uri="http://schemas.openxmlformats.org/drawingml/2006/table">
            <a:tbl>
              <a:tblPr firstRow="1" bandRow="1">
                <a:tableStyleId>{5C22544A-7EE6-4342-B048-85BDC9FD1C3A}</a:tableStyleId>
              </a:tblPr>
              <a:tblGrid>
                <a:gridCol w="2575925"/>
                <a:gridCol w="2575925"/>
                <a:gridCol w="2575925"/>
              </a:tblGrid>
              <a:tr h="407382">
                <a:tc gridSpan="3">
                  <a:txBody>
                    <a:bodyPr/>
                    <a:lstStyle/>
                    <a:p>
                      <a:pPr algn="ctr"/>
                      <a:r>
                        <a:rPr lang="en-US" sz="1800" dirty="0" smtClean="0"/>
                        <a:t>INFORMATION IN CLIENT’S CHART</a:t>
                      </a:r>
                      <a:endParaRPr lang="en-US" sz="1800" dirty="0"/>
                    </a:p>
                  </a:txBody>
                  <a:tcPr marT="45730" marB="45730"/>
                </a:tc>
                <a:tc hMerge="1">
                  <a:txBody>
                    <a:bodyPr/>
                    <a:lstStyle/>
                    <a:p>
                      <a:endParaRPr lang="en-US" dirty="0"/>
                    </a:p>
                  </a:txBody>
                  <a:tcPr/>
                </a:tc>
                <a:tc hMerge="1">
                  <a:txBody>
                    <a:bodyPr/>
                    <a:lstStyle/>
                    <a:p>
                      <a:endParaRPr lang="en-US" dirty="0"/>
                    </a:p>
                  </a:txBody>
                  <a:tcPr/>
                </a:tc>
              </a:tr>
              <a:tr h="407382">
                <a:tc>
                  <a:txBody>
                    <a:bodyPr/>
                    <a:lstStyle/>
                    <a:p>
                      <a:r>
                        <a:rPr lang="en-US" sz="1800" dirty="0" smtClean="0">
                          <a:solidFill>
                            <a:schemeClr val="accent2">
                              <a:lumMod val="50000"/>
                            </a:schemeClr>
                          </a:solidFill>
                        </a:rPr>
                        <a:t>History and Physical </a:t>
                      </a:r>
                      <a:endParaRPr lang="en-US" sz="1800" dirty="0">
                        <a:solidFill>
                          <a:schemeClr val="accent2">
                            <a:lumMod val="50000"/>
                          </a:schemeClr>
                        </a:solidFill>
                      </a:endParaRPr>
                    </a:p>
                  </a:txBody>
                  <a:tcPr marT="45730" marB="45730"/>
                </a:tc>
                <a:tc>
                  <a:txBody>
                    <a:bodyPr/>
                    <a:lstStyle/>
                    <a:p>
                      <a:r>
                        <a:rPr lang="en-US" sz="1800" dirty="0" smtClean="0">
                          <a:solidFill>
                            <a:schemeClr val="accent2">
                              <a:lumMod val="50000"/>
                            </a:schemeClr>
                          </a:solidFill>
                        </a:rPr>
                        <a:t>Prescriptions</a:t>
                      </a:r>
                      <a:endParaRPr lang="en-US" sz="1800" dirty="0">
                        <a:solidFill>
                          <a:schemeClr val="accent2">
                            <a:lumMod val="50000"/>
                          </a:schemeClr>
                        </a:solidFill>
                      </a:endParaRPr>
                    </a:p>
                  </a:txBody>
                  <a:tcPr marT="45730" marB="45730"/>
                </a:tc>
                <a:tc>
                  <a:txBody>
                    <a:bodyPr/>
                    <a:lstStyle/>
                    <a:p>
                      <a:r>
                        <a:rPr lang="en-US" sz="1800" dirty="0" smtClean="0">
                          <a:solidFill>
                            <a:schemeClr val="accent2">
                              <a:lumMod val="50000"/>
                            </a:schemeClr>
                          </a:solidFill>
                        </a:rPr>
                        <a:t>Diagnostic Results</a:t>
                      </a:r>
                      <a:endParaRPr lang="en-US" sz="1800" dirty="0">
                        <a:solidFill>
                          <a:schemeClr val="accent2">
                            <a:lumMod val="50000"/>
                          </a:schemeClr>
                        </a:solidFill>
                      </a:endParaRPr>
                    </a:p>
                  </a:txBody>
                  <a:tcPr marT="45730" marB="45730"/>
                </a:tc>
              </a:tr>
              <a:tr h="2560261">
                <a:tc>
                  <a:txBody>
                    <a:bodyPr/>
                    <a:lstStyle/>
                    <a:p>
                      <a:r>
                        <a:rPr lang="en-US" sz="1800" dirty="0" smtClean="0">
                          <a:solidFill>
                            <a:schemeClr val="accent2">
                              <a:lumMod val="75000"/>
                            </a:schemeClr>
                          </a:solidFill>
                        </a:rPr>
                        <a:t>Diagnosis:</a:t>
                      </a:r>
                    </a:p>
                    <a:p>
                      <a:pPr marL="182880" indent="-182880">
                        <a:buFont typeface="Arial" pitchFamily="34" charset="0"/>
                        <a:buChar char="•"/>
                      </a:pPr>
                      <a:r>
                        <a:rPr lang="en-US" sz="1800" dirty="0" smtClean="0">
                          <a:solidFill>
                            <a:schemeClr val="accent2">
                              <a:lumMod val="75000"/>
                            </a:schemeClr>
                          </a:solidFill>
                        </a:rPr>
                        <a:t>Glaucoma</a:t>
                      </a:r>
                    </a:p>
                    <a:p>
                      <a:pPr marL="182880" indent="-182880">
                        <a:buFont typeface="Arial" pitchFamily="34" charset="0"/>
                        <a:buChar char="•"/>
                      </a:pPr>
                      <a:r>
                        <a:rPr lang="en-US" sz="1800" dirty="0" smtClean="0">
                          <a:solidFill>
                            <a:schemeClr val="accent2">
                              <a:lumMod val="75000"/>
                            </a:schemeClr>
                          </a:solidFill>
                        </a:rPr>
                        <a:t>CHF</a:t>
                      </a:r>
                    </a:p>
                    <a:p>
                      <a:pPr marL="182880" indent="-182880">
                        <a:buFont typeface="Arial" pitchFamily="34" charset="0"/>
                        <a:buChar char="•"/>
                      </a:pPr>
                      <a:endParaRPr lang="en-US" sz="1800" dirty="0" smtClean="0">
                        <a:solidFill>
                          <a:schemeClr val="accent2">
                            <a:lumMod val="75000"/>
                          </a:schemeClr>
                        </a:solidFill>
                      </a:endParaRPr>
                    </a:p>
                    <a:p>
                      <a:pPr marL="182880" indent="-182880">
                        <a:buFont typeface="Arial" pitchFamily="34" charset="0"/>
                        <a:buNone/>
                      </a:pPr>
                      <a:r>
                        <a:rPr lang="en-US" sz="1800" dirty="0" smtClean="0">
                          <a:solidFill>
                            <a:schemeClr val="accent2">
                              <a:lumMod val="75000"/>
                            </a:schemeClr>
                          </a:solidFill>
                        </a:rPr>
                        <a:t>Findings:</a:t>
                      </a:r>
                    </a:p>
                    <a:p>
                      <a:pPr marL="182880" indent="-182880">
                        <a:buFont typeface="Arial" pitchFamily="34" charset="0"/>
                        <a:buNone/>
                      </a:pPr>
                      <a:r>
                        <a:rPr lang="en-US" sz="1800" dirty="0" smtClean="0">
                          <a:solidFill>
                            <a:schemeClr val="accent2">
                              <a:lumMod val="75000"/>
                            </a:schemeClr>
                          </a:solidFill>
                        </a:rPr>
                        <a:t>1+ pitting edema lower extremities, bilaterally</a:t>
                      </a:r>
                      <a:endParaRPr lang="en-US" sz="1800" dirty="0">
                        <a:solidFill>
                          <a:schemeClr val="accent2">
                            <a:lumMod val="75000"/>
                          </a:schemeClr>
                        </a:solidFill>
                      </a:endParaRPr>
                    </a:p>
                  </a:txBody>
                  <a:tcPr marT="45730" marB="45730"/>
                </a:tc>
                <a:tc>
                  <a:txBody>
                    <a:bodyPr/>
                    <a:lstStyle/>
                    <a:p>
                      <a:r>
                        <a:rPr lang="en-US" sz="1800" dirty="0" err="1" smtClean="0">
                          <a:solidFill>
                            <a:schemeClr val="accent2">
                              <a:lumMod val="75000"/>
                            </a:schemeClr>
                          </a:solidFill>
                        </a:rPr>
                        <a:t>betaxolol</a:t>
                      </a:r>
                      <a:r>
                        <a:rPr lang="en-US" sz="1800" dirty="0" smtClean="0">
                          <a:solidFill>
                            <a:schemeClr val="accent2">
                              <a:lumMod val="75000"/>
                            </a:schemeClr>
                          </a:solidFill>
                        </a:rPr>
                        <a:t> (</a:t>
                      </a:r>
                      <a:r>
                        <a:rPr lang="en-US" sz="1800" dirty="0" err="1" smtClean="0">
                          <a:solidFill>
                            <a:schemeClr val="accent2">
                              <a:lumMod val="75000"/>
                            </a:schemeClr>
                          </a:solidFill>
                        </a:rPr>
                        <a:t>Betopic</a:t>
                      </a:r>
                      <a:r>
                        <a:rPr lang="en-US" sz="1800" dirty="0" smtClean="0">
                          <a:solidFill>
                            <a:schemeClr val="accent2">
                              <a:lumMod val="75000"/>
                            </a:schemeClr>
                          </a:solidFill>
                        </a:rPr>
                        <a:t>) eye drops one drop in each eye at bed time. </a:t>
                      </a:r>
                    </a:p>
                    <a:p>
                      <a:endParaRPr lang="en-US" sz="1800" dirty="0" smtClean="0">
                        <a:solidFill>
                          <a:schemeClr val="accent2">
                            <a:lumMod val="75000"/>
                          </a:schemeClr>
                        </a:solidFill>
                      </a:endParaRPr>
                    </a:p>
                    <a:p>
                      <a:r>
                        <a:rPr lang="en-US" sz="1800" dirty="0" smtClean="0">
                          <a:solidFill>
                            <a:schemeClr val="accent2">
                              <a:lumMod val="75000"/>
                            </a:schemeClr>
                          </a:solidFill>
                        </a:rPr>
                        <a:t>hydrochlorothiazide 25 mg PO Daily</a:t>
                      </a:r>
                    </a:p>
                    <a:p>
                      <a:endParaRPr lang="en-US" sz="1800" dirty="0" smtClean="0">
                        <a:solidFill>
                          <a:schemeClr val="accent2">
                            <a:lumMod val="75000"/>
                          </a:schemeClr>
                        </a:solidFill>
                      </a:endParaRPr>
                    </a:p>
                    <a:p>
                      <a:r>
                        <a:rPr lang="en-US" sz="1800" dirty="0" err="1" smtClean="0">
                          <a:solidFill>
                            <a:schemeClr val="accent2">
                              <a:lumMod val="75000"/>
                            </a:schemeClr>
                          </a:solidFill>
                        </a:rPr>
                        <a:t>metoprolol</a:t>
                      </a:r>
                      <a:r>
                        <a:rPr lang="en-US" sz="1800" dirty="0" smtClean="0">
                          <a:solidFill>
                            <a:schemeClr val="accent2">
                              <a:lumMod val="75000"/>
                            </a:schemeClr>
                          </a:solidFill>
                        </a:rPr>
                        <a:t> (</a:t>
                      </a:r>
                      <a:r>
                        <a:rPr lang="en-US" sz="1800" dirty="0" err="1" smtClean="0">
                          <a:solidFill>
                            <a:schemeClr val="accent2">
                              <a:lumMod val="75000"/>
                            </a:schemeClr>
                          </a:solidFill>
                        </a:rPr>
                        <a:t>Lopressor</a:t>
                      </a:r>
                      <a:r>
                        <a:rPr lang="en-US" sz="1800" dirty="0" smtClean="0">
                          <a:solidFill>
                            <a:schemeClr val="accent2">
                              <a:lumMod val="75000"/>
                            </a:schemeClr>
                          </a:solidFill>
                        </a:rPr>
                        <a:t>) 25 mg PO Daily</a:t>
                      </a:r>
                      <a:endParaRPr lang="en-US" sz="1800" dirty="0">
                        <a:solidFill>
                          <a:schemeClr val="accent2">
                            <a:lumMod val="75000"/>
                          </a:schemeClr>
                        </a:solidFill>
                      </a:endParaRPr>
                    </a:p>
                  </a:txBody>
                  <a:tcPr marT="45730" marB="45730"/>
                </a:tc>
                <a:tc>
                  <a:txBody>
                    <a:bodyPr/>
                    <a:lstStyle/>
                    <a:p>
                      <a:r>
                        <a:rPr lang="en-US" sz="1800" dirty="0" smtClean="0">
                          <a:solidFill>
                            <a:schemeClr val="accent2">
                              <a:lumMod val="75000"/>
                            </a:schemeClr>
                          </a:solidFill>
                        </a:rPr>
                        <a:t>Electrocardiogram: </a:t>
                      </a:r>
                    </a:p>
                    <a:p>
                      <a:r>
                        <a:rPr lang="en-US" sz="1800" dirty="0" smtClean="0">
                          <a:solidFill>
                            <a:schemeClr val="accent2">
                              <a:lumMod val="75000"/>
                            </a:schemeClr>
                          </a:solidFill>
                        </a:rPr>
                        <a:t>Sinus Bradycardia, rate 52</a:t>
                      </a:r>
                      <a:endParaRPr lang="en-US" sz="1800" dirty="0">
                        <a:solidFill>
                          <a:schemeClr val="accent2">
                            <a:lumMod val="75000"/>
                          </a:schemeClr>
                        </a:solidFill>
                      </a:endParaRPr>
                    </a:p>
                  </a:txBody>
                  <a:tcPr marT="45730" marB="45730"/>
                </a:tc>
              </a:tr>
            </a:tbl>
          </a:graphicData>
        </a:graphic>
      </p:graphicFrame>
      <p:sp>
        <p:nvSpPr>
          <p:cNvPr id="17" name="TextBox 16"/>
          <p:cNvSpPr txBox="1"/>
          <p:nvPr/>
        </p:nvSpPr>
        <p:spPr>
          <a:xfrm>
            <a:off x="1403648" y="4343400"/>
            <a:ext cx="7511752" cy="2308225"/>
          </a:xfrm>
          <a:prstGeom prst="rect">
            <a:avLst/>
          </a:prstGeom>
          <a:noFill/>
        </p:spPr>
        <p:txBody>
          <a:bodyPr wrap="square">
            <a:spAutoFit/>
          </a:bodyPr>
          <a:lstStyle/>
          <a:p>
            <a:pPr fontAlgn="auto">
              <a:spcBef>
                <a:spcPts val="0"/>
              </a:spcBef>
              <a:spcAft>
                <a:spcPts val="0"/>
              </a:spcAft>
              <a:defRPr/>
            </a:pPr>
            <a:r>
              <a:rPr lang="en-US" b="1" dirty="0">
                <a:solidFill>
                  <a:srgbClr val="090A0B"/>
                </a:solidFill>
                <a:latin typeface="+mn-lt"/>
              </a:rPr>
              <a:t>The nurse reviews the history and physical examination documented in the medical record of an elderly client during a clinic visit. Which action by the nurse is the priority?</a:t>
            </a:r>
          </a:p>
          <a:p>
            <a:pPr fontAlgn="auto">
              <a:spcBef>
                <a:spcPts val="0"/>
              </a:spcBef>
              <a:spcAft>
                <a:spcPts val="0"/>
              </a:spcAft>
              <a:defRPr/>
            </a:pPr>
            <a:endParaRPr lang="en-US" dirty="0">
              <a:solidFill>
                <a:srgbClr val="090A0B"/>
              </a:solidFill>
              <a:latin typeface="+mn-lt"/>
            </a:endParaRPr>
          </a:p>
          <a:p>
            <a:pPr marL="342900" indent="-342900" fontAlgn="auto">
              <a:spcBef>
                <a:spcPts val="0"/>
              </a:spcBef>
              <a:spcAft>
                <a:spcPts val="0"/>
              </a:spcAft>
              <a:buFont typeface="+mj-lt"/>
              <a:buAutoNum type="alphaUcPeriod"/>
              <a:defRPr/>
            </a:pPr>
            <a:r>
              <a:rPr lang="en-US" dirty="0">
                <a:solidFill>
                  <a:srgbClr val="090A0B"/>
                </a:solidFill>
                <a:latin typeface="+mn-lt"/>
              </a:rPr>
              <a:t>Ask if the client takes over-the-counter antihistamines</a:t>
            </a:r>
          </a:p>
          <a:p>
            <a:pPr marL="342900" indent="-342900" fontAlgn="auto">
              <a:spcBef>
                <a:spcPts val="0"/>
              </a:spcBef>
              <a:spcAft>
                <a:spcPts val="0"/>
              </a:spcAft>
              <a:buFont typeface="+mj-lt"/>
              <a:buAutoNum type="alphaUcPeriod"/>
              <a:defRPr/>
            </a:pPr>
            <a:r>
              <a:rPr lang="en-US" dirty="0">
                <a:solidFill>
                  <a:srgbClr val="090A0B"/>
                </a:solidFill>
                <a:latin typeface="+mn-lt"/>
              </a:rPr>
              <a:t>Instruct the client to elevate both legs when sitting and lying.</a:t>
            </a:r>
          </a:p>
          <a:p>
            <a:pPr marL="342900" indent="-342900" fontAlgn="auto">
              <a:spcBef>
                <a:spcPts val="0"/>
              </a:spcBef>
              <a:spcAft>
                <a:spcPts val="0"/>
              </a:spcAft>
              <a:buFont typeface="+mj-lt"/>
              <a:buAutoNum type="alphaUcPeriod"/>
              <a:defRPr/>
            </a:pPr>
            <a:r>
              <a:rPr lang="en-US" dirty="0">
                <a:solidFill>
                  <a:srgbClr val="090A0B"/>
                </a:solidFill>
                <a:latin typeface="+mn-lt"/>
              </a:rPr>
              <a:t>Notify the healthcare provider of the use of </a:t>
            </a:r>
            <a:r>
              <a:rPr lang="en-US" dirty="0" err="1">
                <a:solidFill>
                  <a:srgbClr val="090A0B"/>
                </a:solidFill>
                <a:latin typeface="+mn-lt"/>
              </a:rPr>
              <a:t>Betoptic</a:t>
            </a:r>
            <a:r>
              <a:rPr lang="en-US" dirty="0">
                <a:solidFill>
                  <a:srgbClr val="090A0B"/>
                </a:solidFill>
                <a:latin typeface="+mn-lt"/>
              </a:rPr>
              <a:t> eye drops.</a:t>
            </a:r>
          </a:p>
          <a:p>
            <a:pPr marL="342900" indent="-342900" fontAlgn="auto">
              <a:spcBef>
                <a:spcPts val="0"/>
              </a:spcBef>
              <a:spcAft>
                <a:spcPts val="0"/>
              </a:spcAft>
              <a:buFont typeface="+mj-lt"/>
              <a:buAutoNum type="alphaUcPeriod"/>
              <a:defRPr/>
            </a:pPr>
            <a:r>
              <a:rPr lang="en-US" dirty="0">
                <a:solidFill>
                  <a:srgbClr val="090A0B"/>
                </a:solidFill>
                <a:latin typeface="+mn-lt"/>
              </a:rPr>
              <a:t>Take the client’s vital signs, including the oxygen saturation level. </a:t>
            </a:r>
          </a:p>
        </p:txBody>
      </p:sp>
      <p:sp>
        <p:nvSpPr>
          <p:cNvPr id="7" name="Slide Number Placeholder 3"/>
          <p:cNvSpPr txBox="1">
            <a:spLocks/>
          </p:cNvSpPr>
          <p:nvPr/>
        </p:nvSpPr>
        <p:spPr bwMode="auto">
          <a:xfrm>
            <a:off x="7812360" y="5949280"/>
            <a:ext cx="1231776" cy="702345"/>
          </a:xfrm>
          <a:prstGeom prst="rect">
            <a:avLst/>
          </a:prstGeom>
          <a:ln>
            <a:miter lim="800000"/>
            <a:headEnd/>
            <a:tailEnd/>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mtClean="0"/>
              <a:t>Sample supplied by HESI courtesy of Bonnie Hobbins</a:t>
            </a:r>
            <a:endParaRPr lang="en-US" dirty="0"/>
          </a:p>
        </p:txBody>
      </p:sp>
    </p:spTree>
    <p:extLst>
      <p:ext uri="{BB962C8B-B14F-4D97-AF65-F5344CB8AC3E}">
        <p14:creationId xmlns:p14="http://schemas.microsoft.com/office/powerpoint/2010/main" val="1670761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 Format </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CRNE is a paper and pen exam where candidates must answer 180-210 questions over four hours </a:t>
            </a:r>
          </a:p>
          <a:p>
            <a:r>
              <a:rPr lang="en-CA" dirty="0" smtClean="0"/>
              <a:t>The </a:t>
            </a:r>
            <a:r>
              <a:rPr lang="en-US" dirty="0"/>
              <a:t>NCLEX-RN</a:t>
            </a:r>
            <a:r>
              <a:rPr lang="en-US" baseline="30000" dirty="0"/>
              <a:t>® </a:t>
            </a:r>
            <a:r>
              <a:rPr lang="en-US" dirty="0" smtClean="0"/>
              <a:t>is a computer adaptive test, where candidates answer a minimum of 75 and a maximum of 265 questions or 6 hours (until the computer can determine with 95% confidence that the candidate has passed). </a:t>
            </a:r>
          </a:p>
          <a:p>
            <a:pPr lvl="1"/>
            <a:r>
              <a:rPr lang="en-US" dirty="0" smtClean="0"/>
              <a:t>(maximum length rule and run-out-of time (ROOT) rule many mean failure)</a:t>
            </a:r>
            <a:endParaRPr lang="en-CA" dirty="0"/>
          </a:p>
        </p:txBody>
      </p:sp>
    </p:spTree>
    <p:extLst>
      <p:ext uri="{BB962C8B-B14F-4D97-AF65-F5344CB8AC3E}">
        <p14:creationId xmlns:p14="http://schemas.microsoft.com/office/powerpoint/2010/main" val="4094342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CRNE Passing Standard</a:t>
            </a:r>
            <a:endParaRPr lang="en-CA" dirty="0"/>
          </a:p>
        </p:txBody>
      </p:sp>
      <p:sp>
        <p:nvSpPr>
          <p:cNvPr id="3" name="Content Placeholder 2"/>
          <p:cNvSpPr>
            <a:spLocks noGrp="1"/>
          </p:cNvSpPr>
          <p:nvPr>
            <p:ph idx="1"/>
          </p:nvPr>
        </p:nvSpPr>
        <p:spPr/>
        <p:txBody>
          <a:bodyPr>
            <a:normAutofit lnSpcReduction="10000"/>
          </a:bodyPr>
          <a:lstStyle/>
          <a:p>
            <a:r>
              <a:rPr lang="en-CA" dirty="0"/>
              <a:t>D</a:t>
            </a:r>
            <a:r>
              <a:rPr lang="en-CA" dirty="0" smtClean="0"/>
              <a:t>ifferent </a:t>
            </a:r>
            <a:r>
              <a:rPr lang="en-CA" dirty="0"/>
              <a:t>for each version of the </a:t>
            </a:r>
            <a:r>
              <a:rPr lang="en-CA" dirty="0" smtClean="0"/>
              <a:t>exam</a:t>
            </a:r>
          </a:p>
          <a:p>
            <a:r>
              <a:rPr lang="en-CA" dirty="0" smtClean="0"/>
              <a:t>Pass </a:t>
            </a:r>
            <a:r>
              <a:rPr lang="en-CA" dirty="0"/>
              <a:t>rates have varied from 59%-68</a:t>
            </a:r>
            <a:r>
              <a:rPr lang="en-CA" dirty="0" smtClean="0"/>
              <a:t>%</a:t>
            </a:r>
          </a:p>
          <a:p>
            <a:r>
              <a:rPr lang="en-CA" dirty="0" smtClean="0"/>
              <a:t>The </a:t>
            </a:r>
            <a:r>
              <a:rPr lang="en-CA" dirty="0"/>
              <a:t>standard is set by the Examination Committee, who consider factors such </a:t>
            </a:r>
            <a:r>
              <a:rPr lang="en-CA" dirty="0" smtClean="0"/>
              <a:t>as</a:t>
            </a:r>
          </a:p>
          <a:p>
            <a:pPr lvl="1"/>
            <a:r>
              <a:rPr lang="en-CA" dirty="0" smtClean="0"/>
              <a:t> </a:t>
            </a:r>
            <a:r>
              <a:rPr lang="en-CA" dirty="0"/>
              <a:t>the degree of difficulty of the </a:t>
            </a:r>
            <a:r>
              <a:rPr lang="en-CA" dirty="0" smtClean="0"/>
              <a:t>exam</a:t>
            </a:r>
          </a:p>
          <a:p>
            <a:pPr lvl="1"/>
            <a:r>
              <a:rPr lang="en-CA" dirty="0" smtClean="0"/>
              <a:t> </a:t>
            </a:r>
            <a:r>
              <a:rPr lang="en-CA" dirty="0"/>
              <a:t>information about preparation of new </a:t>
            </a:r>
            <a:r>
              <a:rPr lang="en-CA" dirty="0" smtClean="0"/>
              <a:t>graduates</a:t>
            </a:r>
          </a:p>
          <a:p>
            <a:pPr lvl="1"/>
            <a:r>
              <a:rPr lang="en-CA" dirty="0" smtClean="0"/>
              <a:t>past </a:t>
            </a:r>
            <a:r>
              <a:rPr lang="en-CA" dirty="0"/>
              <a:t>performance on the CRNE, and other relevant research </a:t>
            </a:r>
            <a:r>
              <a:rPr lang="en-CA" dirty="0" smtClean="0"/>
              <a:t>findings</a:t>
            </a:r>
            <a:endParaRPr lang="en-CA" dirty="0"/>
          </a:p>
        </p:txBody>
      </p:sp>
    </p:spTree>
    <p:extLst>
      <p:ext uri="{BB962C8B-B14F-4D97-AF65-F5344CB8AC3E}">
        <p14:creationId xmlns:p14="http://schemas.microsoft.com/office/powerpoint/2010/main" val="4264507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NCLEX-RN</a:t>
            </a:r>
            <a:r>
              <a:rPr lang="en-CA" baseline="30000" dirty="0" smtClean="0"/>
              <a:t>® </a:t>
            </a:r>
            <a:r>
              <a:rPr lang="en-CA" dirty="0" smtClean="0"/>
              <a:t>Passing Standard </a:t>
            </a:r>
            <a:endParaRPr lang="en-CA" dirty="0"/>
          </a:p>
        </p:txBody>
      </p:sp>
      <p:sp>
        <p:nvSpPr>
          <p:cNvPr id="3" name="Content Placeholder 2"/>
          <p:cNvSpPr>
            <a:spLocks noGrp="1"/>
          </p:cNvSpPr>
          <p:nvPr>
            <p:ph idx="1"/>
          </p:nvPr>
        </p:nvSpPr>
        <p:spPr/>
        <p:txBody>
          <a:bodyPr>
            <a:normAutofit lnSpcReduction="10000"/>
          </a:bodyPr>
          <a:lstStyle/>
          <a:p>
            <a:pPr lvl="0"/>
            <a:r>
              <a:rPr lang="en-US" dirty="0"/>
              <a:t>D</a:t>
            </a:r>
            <a:r>
              <a:rPr lang="en-US" dirty="0" smtClean="0"/>
              <a:t>etermined </a:t>
            </a:r>
            <a:r>
              <a:rPr lang="en-US" dirty="0"/>
              <a:t>by a panel of judges using the Modified </a:t>
            </a:r>
            <a:r>
              <a:rPr lang="en-US" dirty="0" err="1"/>
              <a:t>Angoff</a:t>
            </a:r>
            <a:r>
              <a:rPr lang="en-US" dirty="0"/>
              <a:t> Method (i.e. judges rate how a minimally competent candidate would perform on a set of items</a:t>
            </a:r>
            <a:r>
              <a:rPr lang="en-US" dirty="0" smtClean="0"/>
              <a:t>)</a:t>
            </a:r>
          </a:p>
          <a:p>
            <a:pPr lvl="0"/>
            <a:r>
              <a:rPr lang="en-US" dirty="0" smtClean="0"/>
              <a:t>The </a:t>
            </a:r>
            <a:r>
              <a:rPr lang="en-US" dirty="0"/>
              <a:t>aggregation of the ratings determines a pass </a:t>
            </a:r>
            <a:r>
              <a:rPr lang="en-US" dirty="0" smtClean="0"/>
              <a:t>mark</a:t>
            </a:r>
          </a:p>
          <a:p>
            <a:pPr lvl="0"/>
            <a:r>
              <a:rPr lang="en-US" dirty="0" smtClean="0"/>
              <a:t>This </a:t>
            </a:r>
            <a:r>
              <a:rPr lang="en-US" dirty="0"/>
              <a:t>study, and other available evidence, is reviewed by policy-makers who determine the final passing </a:t>
            </a:r>
            <a:r>
              <a:rPr lang="en-US" dirty="0" smtClean="0"/>
              <a:t>standard </a:t>
            </a:r>
            <a:endParaRPr lang="en-CA" dirty="0"/>
          </a:p>
          <a:p>
            <a:endParaRPr lang="en-CA" dirty="0"/>
          </a:p>
        </p:txBody>
      </p:sp>
    </p:spTree>
    <p:extLst>
      <p:ext uri="{BB962C8B-B14F-4D97-AF65-F5344CB8AC3E}">
        <p14:creationId xmlns:p14="http://schemas.microsoft.com/office/powerpoint/2010/main" val="3213163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 Rates </a:t>
            </a:r>
            <a:endParaRPr lang="en-CA" dirty="0"/>
          </a:p>
        </p:txBody>
      </p:sp>
      <p:sp>
        <p:nvSpPr>
          <p:cNvPr id="3" name="Content Placeholder 2"/>
          <p:cNvSpPr>
            <a:spLocks noGrp="1"/>
          </p:cNvSpPr>
          <p:nvPr>
            <p:ph idx="1"/>
          </p:nvPr>
        </p:nvSpPr>
        <p:spPr/>
        <p:txBody>
          <a:bodyPr/>
          <a:lstStyle/>
          <a:p>
            <a:r>
              <a:rPr lang="en-CA" dirty="0" smtClean="0"/>
              <a:t>Pass rates on the CRNE (for first time Canadian writers) ranges from 90-96%</a:t>
            </a:r>
          </a:p>
          <a:p>
            <a:r>
              <a:rPr lang="en-CA" dirty="0" smtClean="0"/>
              <a:t>Pass rates on the NCLEX-RN</a:t>
            </a:r>
            <a:r>
              <a:rPr lang="en-CA" baseline="30000" dirty="0" smtClean="0"/>
              <a:t>®</a:t>
            </a:r>
            <a:r>
              <a:rPr lang="en-CA" dirty="0" smtClean="0"/>
              <a:t> (for first time American writers) ranges from 86-91%</a:t>
            </a:r>
          </a:p>
          <a:p>
            <a:r>
              <a:rPr lang="en-CA" dirty="0" smtClean="0"/>
              <a:t>Pass rates for IENs is far lower on the NCLEX-RN</a:t>
            </a:r>
            <a:r>
              <a:rPr lang="en-CA" baseline="30000" dirty="0" smtClean="0"/>
              <a:t>® </a:t>
            </a:r>
            <a:r>
              <a:rPr lang="en-CA" dirty="0" smtClean="0"/>
              <a:t>(27-36%) than the CRNE (61-70%)</a:t>
            </a:r>
            <a:endParaRPr lang="en-CA" dirty="0"/>
          </a:p>
        </p:txBody>
      </p:sp>
    </p:spTree>
    <p:extLst>
      <p:ext uri="{BB962C8B-B14F-4D97-AF65-F5344CB8AC3E}">
        <p14:creationId xmlns:p14="http://schemas.microsoft.com/office/powerpoint/2010/main" val="3281145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Re-Writing Policies </a:t>
            </a:r>
            <a:endParaRPr lang="en-CA" dirty="0"/>
          </a:p>
        </p:txBody>
      </p:sp>
      <p:sp>
        <p:nvSpPr>
          <p:cNvPr id="3" name="Content Placeholder 2"/>
          <p:cNvSpPr>
            <a:spLocks noGrp="1"/>
          </p:cNvSpPr>
          <p:nvPr>
            <p:ph idx="1"/>
          </p:nvPr>
        </p:nvSpPr>
        <p:spPr/>
        <p:txBody>
          <a:bodyPr/>
          <a:lstStyle/>
          <a:p>
            <a:r>
              <a:rPr lang="en-CA" dirty="0" smtClean="0"/>
              <a:t>There is a limited number of times that the CRNE can be written. In many states, unlimited re-writes of the NCLEX-RN</a:t>
            </a:r>
            <a:r>
              <a:rPr lang="en-CA" baseline="30000" dirty="0" smtClean="0"/>
              <a:t>®</a:t>
            </a:r>
            <a:r>
              <a:rPr lang="en-CA" dirty="0" smtClean="0"/>
              <a:t> are allowed</a:t>
            </a:r>
            <a:endParaRPr lang="en-CA" dirty="0"/>
          </a:p>
        </p:txBody>
      </p:sp>
    </p:spTree>
    <p:extLst>
      <p:ext uri="{BB962C8B-B14F-4D97-AF65-F5344CB8AC3E}">
        <p14:creationId xmlns:p14="http://schemas.microsoft.com/office/powerpoint/2010/main" val="3428835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1916832"/>
            <a:ext cx="6120680" cy="2800767"/>
          </a:xfrm>
          <a:prstGeom prst="rect">
            <a:avLst/>
          </a:prstGeom>
          <a:noFill/>
        </p:spPr>
        <p:txBody>
          <a:bodyPr wrap="square" rtlCol="0">
            <a:spAutoFit/>
          </a:bodyPr>
          <a:lstStyle/>
          <a:p>
            <a:pPr algn="ctr"/>
            <a:r>
              <a:rPr lang="en-CA" sz="4400" b="1" dirty="0" smtClean="0">
                <a:solidFill>
                  <a:srgbClr val="7EC234"/>
                </a:solidFill>
                <a:effectLst>
                  <a:outerShdw blurRad="38100" dist="38100" dir="2700000" algn="tl">
                    <a:srgbClr val="000000">
                      <a:alpha val="43137"/>
                    </a:srgbClr>
                  </a:outerShdw>
                </a:effectLst>
                <a:latin typeface="+mj-lt"/>
              </a:rPr>
              <a:t>Transitioning </a:t>
            </a:r>
          </a:p>
          <a:p>
            <a:pPr algn="ctr"/>
            <a:r>
              <a:rPr lang="en-CA" sz="4400" b="1" dirty="0" smtClean="0">
                <a:solidFill>
                  <a:srgbClr val="7EC234"/>
                </a:solidFill>
                <a:effectLst>
                  <a:outerShdw blurRad="38100" dist="38100" dir="2700000" algn="tl">
                    <a:srgbClr val="000000">
                      <a:alpha val="43137"/>
                    </a:srgbClr>
                  </a:outerShdw>
                </a:effectLst>
                <a:latin typeface="+mj-lt"/>
              </a:rPr>
              <a:t>to </a:t>
            </a:r>
          </a:p>
          <a:p>
            <a:pPr algn="ctr"/>
            <a:r>
              <a:rPr lang="en-CA" sz="4400" b="1" dirty="0" smtClean="0">
                <a:solidFill>
                  <a:srgbClr val="7EC234"/>
                </a:solidFill>
                <a:effectLst>
                  <a:outerShdw blurRad="38100" dist="38100" dir="2700000" algn="tl">
                    <a:srgbClr val="000000">
                      <a:alpha val="43137"/>
                    </a:srgbClr>
                  </a:outerShdw>
                </a:effectLst>
                <a:latin typeface="+mj-lt"/>
              </a:rPr>
              <a:t>Computer Adaptive Testing </a:t>
            </a:r>
            <a:endParaRPr lang="en-CA" sz="4400" b="1" dirty="0">
              <a:solidFill>
                <a:srgbClr val="7EC234"/>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03449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CASN Advocacy Committee </a:t>
            </a:r>
            <a:endParaRPr lang="en-CA" dirty="0"/>
          </a:p>
        </p:txBody>
      </p:sp>
      <p:sp>
        <p:nvSpPr>
          <p:cNvPr id="3" name="Content Placeholder 2"/>
          <p:cNvSpPr>
            <a:spLocks noGrp="1"/>
          </p:cNvSpPr>
          <p:nvPr>
            <p:ph idx="1"/>
          </p:nvPr>
        </p:nvSpPr>
        <p:spPr/>
        <p:txBody>
          <a:bodyPr>
            <a:normAutofit/>
          </a:bodyPr>
          <a:lstStyle/>
          <a:p>
            <a:r>
              <a:rPr lang="en-CA" dirty="0" err="1" smtClean="0"/>
              <a:t>Sioban</a:t>
            </a:r>
            <a:r>
              <a:rPr lang="en-CA" dirty="0" smtClean="0"/>
              <a:t> Nelson, </a:t>
            </a:r>
            <a:r>
              <a:rPr lang="en-CA" i="1" dirty="0" smtClean="0"/>
              <a:t>University of Toronto</a:t>
            </a:r>
            <a:r>
              <a:rPr lang="en-CA" dirty="0" smtClean="0"/>
              <a:t> (Chair)</a:t>
            </a:r>
          </a:p>
          <a:p>
            <a:r>
              <a:rPr lang="en-CA" dirty="0" smtClean="0"/>
              <a:t>Evelyn Kennedy, </a:t>
            </a:r>
            <a:r>
              <a:rPr lang="en-CA" i="1" dirty="0" smtClean="0"/>
              <a:t>Cape Breton University</a:t>
            </a:r>
          </a:p>
          <a:p>
            <a:r>
              <a:rPr lang="en-CA" dirty="0" err="1" smtClean="0"/>
              <a:t>Jacinthe</a:t>
            </a:r>
            <a:r>
              <a:rPr lang="en-CA" dirty="0" smtClean="0"/>
              <a:t> Pepin, </a:t>
            </a:r>
            <a:r>
              <a:rPr lang="en-CA" i="1" dirty="0" smtClean="0"/>
              <a:t>University of Montreal</a:t>
            </a:r>
          </a:p>
          <a:p>
            <a:r>
              <a:rPr lang="en-CA" dirty="0" smtClean="0"/>
              <a:t>Judith </a:t>
            </a:r>
            <a:r>
              <a:rPr lang="en-CA" dirty="0" err="1" smtClean="0"/>
              <a:t>McFetridge-Durdle</a:t>
            </a:r>
            <a:r>
              <a:rPr lang="en-CA" dirty="0" smtClean="0"/>
              <a:t>, </a:t>
            </a:r>
            <a:r>
              <a:rPr lang="en-CA" i="1" dirty="0" smtClean="0"/>
              <a:t>Memorial University</a:t>
            </a:r>
          </a:p>
          <a:p>
            <a:r>
              <a:rPr lang="en-CA" dirty="0" smtClean="0"/>
              <a:t>Linda Ferguson, </a:t>
            </a:r>
            <a:r>
              <a:rPr lang="en-CA" i="1" dirty="0" smtClean="0"/>
              <a:t>University of Saskatchewan </a:t>
            </a:r>
          </a:p>
          <a:p>
            <a:r>
              <a:rPr lang="en-CA" dirty="0" smtClean="0"/>
              <a:t>Stephen Bishop, </a:t>
            </a:r>
            <a:r>
              <a:rPr lang="en-CA" i="1" dirty="0" err="1" smtClean="0"/>
              <a:t>Camosun</a:t>
            </a:r>
            <a:r>
              <a:rPr lang="en-CA" i="1" dirty="0" smtClean="0"/>
              <a:t> College</a:t>
            </a:r>
          </a:p>
          <a:p>
            <a:pPr marL="0" indent="0">
              <a:buNone/>
            </a:pPr>
            <a:endParaRPr lang="en-CA" dirty="0"/>
          </a:p>
        </p:txBody>
      </p:sp>
    </p:spTree>
    <p:extLst>
      <p:ext uri="{BB962C8B-B14F-4D97-AF65-F5344CB8AC3E}">
        <p14:creationId xmlns:p14="http://schemas.microsoft.com/office/powerpoint/2010/main" val="3946513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Computer Adaptive Testing (CAT)</a:t>
            </a:r>
            <a:endParaRPr lang="en-CA" dirty="0"/>
          </a:p>
        </p:txBody>
      </p:sp>
      <p:sp>
        <p:nvSpPr>
          <p:cNvPr id="3" name="Content Placeholder 2"/>
          <p:cNvSpPr>
            <a:spLocks noGrp="1"/>
          </p:cNvSpPr>
          <p:nvPr>
            <p:ph idx="1"/>
          </p:nvPr>
        </p:nvSpPr>
        <p:spPr/>
        <p:txBody>
          <a:bodyPr/>
          <a:lstStyle/>
          <a:p>
            <a:pPr marL="0" indent="0" algn="ctr">
              <a:buNone/>
            </a:pPr>
            <a:endParaRPr lang="en-CA" b="1" dirty="0" smtClean="0"/>
          </a:p>
          <a:p>
            <a:pPr marL="0" indent="0" algn="ctr">
              <a:buNone/>
            </a:pPr>
            <a:endParaRPr lang="en-CA" b="1" dirty="0"/>
          </a:p>
          <a:p>
            <a:pPr marL="0" indent="0" algn="ctr">
              <a:buNone/>
            </a:pPr>
            <a:r>
              <a:rPr lang="en-CA" b="1" dirty="0" smtClean="0"/>
              <a:t>Computer adaptive testing is not just a matter of being accustomed to working on a computer</a:t>
            </a:r>
            <a:endParaRPr lang="en-CA" dirty="0"/>
          </a:p>
        </p:txBody>
      </p:sp>
    </p:spTree>
    <p:extLst>
      <p:ext uri="{BB962C8B-B14F-4D97-AF65-F5344CB8AC3E}">
        <p14:creationId xmlns:p14="http://schemas.microsoft.com/office/powerpoint/2010/main" val="2507394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Answering on a CAT</a:t>
            </a:r>
            <a:endParaRPr lang="en-CA" dirty="0"/>
          </a:p>
        </p:txBody>
      </p:sp>
      <p:sp>
        <p:nvSpPr>
          <p:cNvPr id="3" name="Content Placeholder 2"/>
          <p:cNvSpPr>
            <a:spLocks noGrp="1"/>
          </p:cNvSpPr>
          <p:nvPr>
            <p:ph idx="1"/>
          </p:nvPr>
        </p:nvSpPr>
        <p:spPr/>
        <p:txBody>
          <a:bodyPr/>
          <a:lstStyle/>
          <a:p>
            <a:r>
              <a:rPr lang="en-CA" dirty="0" smtClean="0"/>
              <a:t>Students cannot highlight/underline as they would on a test paper</a:t>
            </a:r>
          </a:p>
          <a:p>
            <a:endParaRPr lang="en-CA" dirty="0" smtClean="0"/>
          </a:p>
          <a:p>
            <a:r>
              <a:rPr lang="en-CA" dirty="0" smtClean="0"/>
              <a:t>Students cannot change their answers</a:t>
            </a:r>
          </a:p>
          <a:p>
            <a:endParaRPr lang="en-CA" dirty="0" smtClean="0"/>
          </a:p>
          <a:p>
            <a:r>
              <a:rPr lang="en-CA" dirty="0" smtClean="0"/>
              <a:t>Students cannot go back to complete questions they left blank</a:t>
            </a:r>
            <a:endParaRPr lang="en-CA" dirty="0"/>
          </a:p>
        </p:txBody>
      </p:sp>
    </p:spTree>
    <p:extLst>
      <p:ext uri="{BB962C8B-B14F-4D97-AF65-F5344CB8AC3E}">
        <p14:creationId xmlns:p14="http://schemas.microsoft.com/office/powerpoint/2010/main" val="980210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Computer Adaptive testing</a:t>
            </a:r>
            <a:endParaRPr lang="en-CA" dirty="0"/>
          </a:p>
        </p:txBody>
      </p:sp>
      <p:sp>
        <p:nvSpPr>
          <p:cNvPr id="3" name="Content Placeholder 2"/>
          <p:cNvSpPr>
            <a:spLocks noGrp="1"/>
          </p:cNvSpPr>
          <p:nvPr>
            <p:ph idx="1"/>
          </p:nvPr>
        </p:nvSpPr>
        <p:spPr/>
        <p:txBody>
          <a:bodyPr>
            <a:normAutofit/>
          </a:bodyPr>
          <a:lstStyle/>
          <a:p>
            <a:r>
              <a:rPr lang="en-US" dirty="0"/>
              <a:t>Reading </a:t>
            </a:r>
            <a:r>
              <a:rPr lang="en-US" dirty="0" smtClean="0"/>
              <a:t>Speed</a:t>
            </a:r>
            <a:endParaRPr lang="en-CA" dirty="0"/>
          </a:p>
          <a:p>
            <a:pPr lvl="1"/>
            <a:r>
              <a:rPr lang="en-US" dirty="0"/>
              <a:t>Participant’s reading </a:t>
            </a:r>
            <a:r>
              <a:rPr lang="en-US" dirty="0" smtClean="0"/>
              <a:t>20-30</a:t>
            </a:r>
            <a:r>
              <a:rPr lang="en-US" dirty="0"/>
              <a:t>% slower from a computer screen than a paper </a:t>
            </a:r>
            <a:r>
              <a:rPr lang="en-US" dirty="0" smtClean="0"/>
              <a:t>(i.e. </a:t>
            </a:r>
            <a:r>
              <a:rPr lang="en-US" dirty="0" err="1" smtClean="0"/>
              <a:t>Belmore</a:t>
            </a:r>
            <a:r>
              <a:rPr lang="en-US" dirty="0" smtClean="0"/>
              <a:t>, 1985)</a:t>
            </a:r>
          </a:p>
          <a:p>
            <a:pPr marL="457200" lvl="1" indent="0">
              <a:buNone/>
            </a:pPr>
            <a:endParaRPr lang="en-US" dirty="0" smtClean="0"/>
          </a:p>
          <a:p>
            <a:r>
              <a:rPr lang="en-US" dirty="0"/>
              <a:t>Reading </a:t>
            </a:r>
            <a:r>
              <a:rPr lang="en-US" dirty="0" smtClean="0"/>
              <a:t>Accuracy</a:t>
            </a:r>
            <a:endParaRPr lang="en-CA" dirty="0"/>
          </a:p>
          <a:p>
            <a:pPr lvl="1"/>
            <a:r>
              <a:rPr lang="en-US" dirty="0" smtClean="0"/>
              <a:t>Reading </a:t>
            </a:r>
            <a:r>
              <a:rPr lang="en-US" dirty="0"/>
              <a:t>accuracy and the degree of accuracy in proof-reading tasks lower for a computer based testing </a:t>
            </a:r>
            <a:r>
              <a:rPr lang="en-US" dirty="0" smtClean="0"/>
              <a:t>(Gould, 1987; Osborn &amp; Holton, 1988)</a:t>
            </a:r>
            <a:endParaRPr lang="en-CA" dirty="0"/>
          </a:p>
        </p:txBody>
      </p:sp>
    </p:spTree>
    <p:extLst>
      <p:ext uri="{BB962C8B-B14F-4D97-AF65-F5344CB8AC3E}">
        <p14:creationId xmlns:p14="http://schemas.microsoft.com/office/powerpoint/2010/main" val="3371095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Computer </a:t>
            </a:r>
            <a:r>
              <a:rPr lang="en-CA" dirty="0" smtClean="0"/>
              <a:t>Adaptive testing</a:t>
            </a:r>
            <a:endParaRPr lang="en-CA" dirty="0"/>
          </a:p>
        </p:txBody>
      </p:sp>
      <p:sp>
        <p:nvSpPr>
          <p:cNvPr id="3" name="Content Placeholder 2"/>
          <p:cNvSpPr>
            <a:spLocks noGrp="1"/>
          </p:cNvSpPr>
          <p:nvPr>
            <p:ph idx="1"/>
          </p:nvPr>
        </p:nvSpPr>
        <p:spPr/>
        <p:txBody>
          <a:bodyPr/>
          <a:lstStyle/>
          <a:p>
            <a:r>
              <a:rPr lang="en-US" dirty="0"/>
              <a:t>Comprehension</a:t>
            </a:r>
            <a:endParaRPr lang="en-CA" dirty="0"/>
          </a:p>
          <a:p>
            <a:endParaRPr lang="en-CA" dirty="0"/>
          </a:p>
        </p:txBody>
      </p:sp>
      <p:sp>
        <p:nvSpPr>
          <p:cNvPr id="4" name="Rectangle 3"/>
          <p:cNvSpPr/>
          <p:nvPr/>
        </p:nvSpPr>
        <p:spPr>
          <a:xfrm>
            <a:off x="1331640" y="2420888"/>
            <a:ext cx="7272808" cy="4401205"/>
          </a:xfrm>
          <a:prstGeom prst="rect">
            <a:avLst/>
          </a:prstGeom>
        </p:spPr>
        <p:txBody>
          <a:bodyPr wrap="square">
            <a:spAutoFit/>
          </a:bodyPr>
          <a:lstStyle/>
          <a:p>
            <a:r>
              <a:rPr lang="en-US" sz="2800" dirty="0"/>
              <a:t>Information/material presented on a computer screen resulted in poorer understanding by the participants than the information presented on the paper (Noyes &amp; Garland, 2008</a:t>
            </a:r>
            <a:r>
              <a:rPr lang="en-US" sz="2800" dirty="0" smtClean="0"/>
              <a:t>)</a:t>
            </a:r>
          </a:p>
          <a:p>
            <a:endParaRPr lang="en-US" sz="2800" dirty="0" smtClean="0"/>
          </a:p>
          <a:p>
            <a:pPr marL="457200" indent="-457200">
              <a:buFont typeface="Arial" pitchFamily="34" charset="0"/>
              <a:buChar char="•"/>
            </a:pPr>
            <a:r>
              <a:rPr lang="en-US" sz="2800" dirty="0"/>
              <a:t>Time to Answer </a:t>
            </a:r>
            <a:r>
              <a:rPr lang="en-US" sz="2800" dirty="0" smtClean="0"/>
              <a:t>Questions</a:t>
            </a:r>
            <a:r>
              <a:rPr lang="en-US" sz="2800" dirty="0"/>
              <a:t> </a:t>
            </a:r>
            <a:endParaRPr lang="en-CA" sz="2800" dirty="0"/>
          </a:p>
          <a:p>
            <a:r>
              <a:rPr lang="en-US" sz="2800" dirty="0"/>
              <a:t>Participants took more time to answer questions on the computer (Noyes &amp; Garland, </a:t>
            </a:r>
            <a:r>
              <a:rPr lang="en-US" sz="2800" dirty="0" smtClean="0"/>
              <a:t>2008; </a:t>
            </a:r>
            <a:r>
              <a:rPr lang="en-US" sz="2800" dirty="0" err="1" smtClean="0"/>
              <a:t>Bodmann</a:t>
            </a:r>
            <a:r>
              <a:rPr lang="en-US" sz="2800" dirty="0" smtClean="0"/>
              <a:t> &amp; Robinson, 2004)</a:t>
            </a:r>
            <a:endParaRPr lang="en-CA" sz="2800" dirty="0"/>
          </a:p>
          <a:p>
            <a:endParaRPr lang="en-CA" sz="2800" dirty="0"/>
          </a:p>
        </p:txBody>
      </p:sp>
    </p:spTree>
    <p:extLst>
      <p:ext uri="{BB962C8B-B14F-4D97-AF65-F5344CB8AC3E}">
        <p14:creationId xmlns:p14="http://schemas.microsoft.com/office/powerpoint/2010/main" val="3936478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Computer </a:t>
            </a:r>
            <a:r>
              <a:rPr lang="en-CA" dirty="0" smtClean="0"/>
              <a:t>Adaptive testing</a:t>
            </a:r>
            <a:endParaRPr lang="en-CA" dirty="0"/>
          </a:p>
        </p:txBody>
      </p:sp>
      <p:sp>
        <p:nvSpPr>
          <p:cNvPr id="3" name="Content Placeholder 2"/>
          <p:cNvSpPr>
            <a:spLocks noGrp="1"/>
          </p:cNvSpPr>
          <p:nvPr>
            <p:ph idx="1"/>
          </p:nvPr>
        </p:nvSpPr>
        <p:spPr/>
        <p:txBody>
          <a:bodyPr/>
          <a:lstStyle/>
          <a:p>
            <a:r>
              <a:rPr lang="en-CA" dirty="0" smtClean="0"/>
              <a:t>Student anxiety varies (</a:t>
            </a:r>
            <a:r>
              <a:rPr lang="en-CA" dirty="0" err="1" smtClean="0"/>
              <a:t>Vrabel</a:t>
            </a:r>
            <a:r>
              <a:rPr lang="en-CA" dirty="0" smtClean="0"/>
              <a:t>, 2004)</a:t>
            </a:r>
          </a:p>
          <a:p>
            <a:endParaRPr lang="en-CA" dirty="0"/>
          </a:p>
          <a:p>
            <a:r>
              <a:rPr lang="en-CA" dirty="0" smtClean="0"/>
              <a:t>When tasks are moved to the computer equivalency is often mistakenly assumed </a:t>
            </a:r>
            <a:r>
              <a:rPr lang="en-US" dirty="0" smtClean="0"/>
              <a:t>(</a:t>
            </a:r>
            <a:r>
              <a:rPr lang="en-US" dirty="0"/>
              <a:t>Noyes &amp; Garland, 2008)</a:t>
            </a:r>
          </a:p>
          <a:p>
            <a:endParaRPr lang="en-US" dirty="0"/>
          </a:p>
          <a:p>
            <a:pPr marL="0" indent="0">
              <a:buNone/>
            </a:pPr>
            <a:endParaRPr lang="en-CA" dirty="0"/>
          </a:p>
        </p:txBody>
      </p:sp>
    </p:spTree>
    <p:extLst>
      <p:ext uri="{BB962C8B-B14F-4D97-AF65-F5344CB8AC3E}">
        <p14:creationId xmlns:p14="http://schemas.microsoft.com/office/powerpoint/2010/main" val="2534220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Canadian Context </a:t>
            </a:r>
            <a:endParaRPr lang="en-CA" dirty="0"/>
          </a:p>
        </p:txBody>
      </p:sp>
      <p:sp>
        <p:nvSpPr>
          <p:cNvPr id="3" name="Content Placeholder 2"/>
          <p:cNvSpPr>
            <a:spLocks noGrp="1"/>
          </p:cNvSpPr>
          <p:nvPr>
            <p:ph idx="1"/>
          </p:nvPr>
        </p:nvSpPr>
        <p:spPr/>
        <p:txBody>
          <a:bodyPr/>
          <a:lstStyle/>
          <a:p>
            <a:r>
              <a:rPr lang="en-CA" dirty="0" smtClean="0"/>
              <a:t>Ongoing research at Cape Breton University </a:t>
            </a:r>
          </a:p>
          <a:p>
            <a:pPr marL="0" indent="0">
              <a:buNone/>
            </a:pPr>
            <a:endParaRPr lang="en-CA" dirty="0" smtClean="0"/>
          </a:p>
          <a:p>
            <a:r>
              <a:rPr lang="en-CA" dirty="0" smtClean="0"/>
              <a:t>Preliminary research shows that Canadian faculty and students will encounter challenges in transition to computer adaptive testing</a:t>
            </a:r>
            <a:endParaRPr lang="en-CA" dirty="0"/>
          </a:p>
        </p:txBody>
      </p:sp>
    </p:spTree>
    <p:extLst>
      <p:ext uri="{BB962C8B-B14F-4D97-AF65-F5344CB8AC3E}">
        <p14:creationId xmlns:p14="http://schemas.microsoft.com/office/powerpoint/2010/main" val="1818061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CBU Research: Predictors of NCLEX Success/Failure</a:t>
            </a:r>
            <a:endParaRPr lang="en-CA" sz="3600" dirty="0"/>
          </a:p>
        </p:txBody>
      </p:sp>
      <p:sp>
        <p:nvSpPr>
          <p:cNvPr id="3" name="Content Placeholder 2"/>
          <p:cNvSpPr>
            <a:spLocks noGrp="1"/>
          </p:cNvSpPr>
          <p:nvPr>
            <p:ph idx="1"/>
          </p:nvPr>
        </p:nvSpPr>
        <p:spPr/>
        <p:txBody>
          <a:bodyPr/>
          <a:lstStyle/>
          <a:p>
            <a:r>
              <a:rPr lang="en-CA" dirty="0" smtClean="0"/>
              <a:t>Failure</a:t>
            </a:r>
          </a:p>
          <a:p>
            <a:pPr lvl="1"/>
            <a:r>
              <a:rPr lang="en-CA" dirty="0" smtClean="0"/>
              <a:t>Students with a low GPA, lower education level, who are raising a family or employed (</a:t>
            </a:r>
            <a:r>
              <a:rPr lang="en-CA" dirty="0" err="1" smtClean="0"/>
              <a:t>Alameida</a:t>
            </a:r>
            <a:r>
              <a:rPr lang="en-CA" dirty="0" smtClean="0"/>
              <a:t> et al., 2011; </a:t>
            </a:r>
            <a:r>
              <a:rPr lang="en-CA" dirty="0" err="1" smtClean="0"/>
              <a:t>Heroff</a:t>
            </a:r>
            <a:r>
              <a:rPr lang="en-CA" dirty="0" smtClean="0"/>
              <a:t>, 2009)</a:t>
            </a:r>
          </a:p>
          <a:p>
            <a:pPr lvl="1"/>
            <a:r>
              <a:rPr lang="en-CA" dirty="0" smtClean="0"/>
              <a:t>ESL students (Olson, 2012)</a:t>
            </a:r>
          </a:p>
          <a:p>
            <a:pPr lvl="1"/>
            <a:r>
              <a:rPr lang="en-CA" dirty="0" smtClean="0"/>
              <a:t>Course failure, lower marks in science and pathophysiology (</a:t>
            </a:r>
            <a:r>
              <a:rPr lang="en-CA" dirty="0" err="1" smtClean="0"/>
              <a:t>Uyehara</a:t>
            </a:r>
            <a:r>
              <a:rPr lang="en-CA" dirty="0"/>
              <a:t> </a:t>
            </a:r>
            <a:r>
              <a:rPr lang="en-CA" dirty="0" smtClean="0"/>
              <a:t>et al., 2007)</a:t>
            </a:r>
          </a:p>
          <a:p>
            <a:r>
              <a:rPr lang="en-CA" dirty="0" smtClean="0"/>
              <a:t>Success</a:t>
            </a:r>
          </a:p>
          <a:p>
            <a:pPr lvl="1"/>
            <a:r>
              <a:rPr lang="en-CA" dirty="0" smtClean="0"/>
              <a:t>Average above 80%, no course failure </a:t>
            </a:r>
          </a:p>
        </p:txBody>
      </p:sp>
    </p:spTree>
    <p:extLst>
      <p:ext uri="{BB962C8B-B14F-4D97-AF65-F5344CB8AC3E}">
        <p14:creationId xmlns:p14="http://schemas.microsoft.com/office/powerpoint/2010/main" val="4249935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CBU Research: Potential Challenges of CAT </a:t>
            </a:r>
            <a:endParaRPr lang="en-CA" sz="3600" dirty="0"/>
          </a:p>
        </p:txBody>
      </p:sp>
      <p:sp>
        <p:nvSpPr>
          <p:cNvPr id="3" name="Content Placeholder 2"/>
          <p:cNvSpPr>
            <a:spLocks noGrp="1"/>
          </p:cNvSpPr>
          <p:nvPr>
            <p:ph idx="1"/>
          </p:nvPr>
        </p:nvSpPr>
        <p:spPr/>
        <p:txBody>
          <a:bodyPr/>
          <a:lstStyle/>
          <a:p>
            <a:r>
              <a:rPr lang="en-CA" dirty="0" smtClean="0"/>
              <a:t>Student unfamiliarity</a:t>
            </a:r>
          </a:p>
          <a:p>
            <a:pPr lvl="1"/>
            <a:r>
              <a:rPr lang="en-CA" dirty="0" smtClean="0"/>
              <a:t>Linked to anxiety </a:t>
            </a:r>
          </a:p>
          <a:p>
            <a:r>
              <a:rPr lang="en-CA" dirty="0" smtClean="0"/>
              <a:t>Faculty unfamiliarity </a:t>
            </a:r>
          </a:p>
          <a:p>
            <a:pPr lvl="1"/>
            <a:r>
              <a:rPr lang="en-CA" dirty="0" smtClean="0"/>
              <a:t>Lack of time, expertise and resources</a:t>
            </a:r>
          </a:p>
          <a:p>
            <a:pPr lvl="1"/>
            <a:r>
              <a:rPr lang="en-CA" dirty="0" smtClean="0"/>
              <a:t>Lack knowledge of resources to best help students</a:t>
            </a:r>
          </a:p>
          <a:p>
            <a:pPr lvl="1"/>
            <a:r>
              <a:rPr lang="en-CA" dirty="0" smtClean="0"/>
              <a:t>Potential benefits include less time grading and more statistical feedback (</a:t>
            </a:r>
            <a:r>
              <a:rPr lang="en-CA" dirty="0" err="1" smtClean="0"/>
              <a:t>Frein</a:t>
            </a:r>
            <a:r>
              <a:rPr lang="en-CA" dirty="0" smtClean="0"/>
              <a:t>, 2011) </a:t>
            </a:r>
          </a:p>
          <a:p>
            <a:endParaRPr lang="en-CA" dirty="0"/>
          </a:p>
        </p:txBody>
      </p:sp>
    </p:spTree>
    <p:extLst>
      <p:ext uri="{BB962C8B-B14F-4D97-AF65-F5344CB8AC3E}">
        <p14:creationId xmlns:p14="http://schemas.microsoft.com/office/powerpoint/2010/main" val="2601366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956376" cy="1143000"/>
          </a:xfrm>
        </p:spPr>
        <p:txBody>
          <a:bodyPr>
            <a:noAutofit/>
          </a:bodyPr>
          <a:lstStyle/>
          <a:p>
            <a:r>
              <a:rPr lang="en-CA" sz="3600" dirty="0" smtClean="0"/>
              <a:t>CBU Research: Computerized Assessment Testing Products </a:t>
            </a:r>
            <a:endParaRPr lang="en-CA" sz="3600" dirty="0"/>
          </a:p>
        </p:txBody>
      </p:sp>
      <p:sp>
        <p:nvSpPr>
          <p:cNvPr id="3" name="Content Placeholder 2"/>
          <p:cNvSpPr>
            <a:spLocks noGrp="1"/>
          </p:cNvSpPr>
          <p:nvPr>
            <p:ph idx="1"/>
          </p:nvPr>
        </p:nvSpPr>
        <p:spPr/>
        <p:txBody>
          <a:bodyPr>
            <a:normAutofit fontScale="92500"/>
          </a:bodyPr>
          <a:lstStyle/>
          <a:p>
            <a:r>
              <a:rPr lang="en-CA" dirty="0" smtClean="0"/>
              <a:t>Important to be cognizant of the fact that these products are offered by commercial entities </a:t>
            </a:r>
          </a:p>
          <a:p>
            <a:r>
              <a:rPr lang="en-CA" dirty="0" smtClean="0"/>
              <a:t>Prediction of success sometimes based on review of high-achieving students (Harding, 2010)</a:t>
            </a:r>
          </a:p>
          <a:p>
            <a:r>
              <a:rPr lang="en-CA" dirty="0" smtClean="0"/>
              <a:t>Evidence from many schools of nursing in support of implementation of commercial product designed to improve NCLEX results </a:t>
            </a:r>
            <a:endParaRPr lang="en-CA" dirty="0"/>
          </a:p>
        </p:txBody>
      </p:sp>
    </p:spTree>
    <p:extLst>
      <p:ext uri="{BB962C8B-B14F-4D97-AF65-F5344CB8AC3E}">
        <p14:creationId xmlns:p14="http://schemas.microsoft.com/office/powerpoint/2010/main" val="3025611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848872" cy="1143000"/>
          </a:xfrm>
        </p:spPr>
        <p:txBody>
          <a:bodyPr>
            <a:noAutofit/>
          </a:bodyPr>
          <a:lstStyle/>
          <a:p>
            <a:r>
              <a:rPr lang="en-CA" sz="3600" dirty="0"/>
              <a:t>CBU Research: Computerized Assessment Testing Products </a:t>
            </a:r>
            <a:endParaRPr lang="en-CA" sz="3600" b="1" dirty="0"/>
          </a:p>
        </p:txBody>
      </p:sp>
      <p:sp>
        <p:nvSpPr>
          <p:cNvPr id="3" name="Content Placeholder 2"/>
          <p:cNvSpPr>
            <a:spLocks noGrp="1"/>
          </p:cNvSpPr>
          <p:nvPr>
            <p:ph idx="1"/>
          </p:nvPr>
        </p:nvSpPr>
        <p:spPr/>
        <p:txBody>
          <a:bodyPr/>
          <a:lstStyle/>
          <a:p>
            <a:r>
              <a:rPr lang="en-CA" dirty="0" smtClean="0"/>
              <a:t>Progression Testing</a:t>
            </a:r>
          </a:p>
          <a:p>
            <a:pPr lvl="1"/>
            <a:r>
              <a:rPr lang="en-CA" sz="2400" dirty="0" smtClean="0"/>
              <a:t>Use of purchased computer adaptive exams throughout nursing program</a:t>
            </a:r>
          </a:p>
          <a:p>
            <a:pPr lvl="1"/>
            <a:r>
              <a:rPr lang="en-CA" sz="2400" dirty="0" smtClean="0"/>
              <a:t>Students receive ample experience</a:t>
            </a:r>
          </a:p>
          <a:p>
            <a:pPr lvl="1"/>
            <a:r>
              <a:rPr lang="en-CA" sz="2400" dirty="0" smtClean="0"/>
              <a:t>Cost can be included in tuition or required for students to purchase</a:t>
            </a:r>
          </a:p>
          <a:p>
            <a:pPr lvl="1"/>
            <a:r>
              <a:rPr lang="en-CA" sz="2400" dirty="0" smtClean="0"/>
              <a:t>Risk of developing false sense of security (</a:t>
            </a:r>
            <a:r>
              <a:rPr lang="en-CA" sz="2400" dirty="0" err="1" smtClean="0"/>
              <a:t>Heroff</a:t>
            </a:r>
            <a:r>
              <a:rPr lang="en-CA" sz="2400" dirty="0" smtClean="0"/>
              <a:t>, 2009) </a:t>
            </a:r>
          </a:p>
          <a:p>
            <a:r>
              <a:rPr lang="en-CA" dirty="0" smtClean="0"/>
              <a:t>Intermittent Testing</a:t>
            </a:r>
          </a:p>
          <a:p>
            <a:pPr lvl="1"/>
            <a:r>
              <a:rPr lang="en-CA" sz="2400" dirty="0" smtClean="0"/>
              <a:t>Specific time points (entrance, junior year, exit exam) </a:t>
            </a:r>
            <a:endParaRPr lang="en-CA" sz="2400" dirty="0"/>
          </a:p>
        </p:txBody>
      </p:sp>
    </p:spTree>
    <p:extLst>
      <p:ext uri="{BB962C8B-B14F-4D97-AF65-F5344CB8AC3E}">
        <p14:creationId xmlns:p14="http://schemas.microsoft.com/office/powerpoint/2010/main" val="378129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Reaction to the Announcement </a:t>
            </a:r>
            <a:endParaRPr lang="en-CA" dirty="0"/>
          </a:p>
        </p:txBody>
      </p:sp>
      <p:sp>
        <p:nvSpPr>
          <p:cNvPr id="3" name="Content Placeholder 2"/>
          <p:cNvSpPr>
            <a:spLocks noGrp="1"/>
          </p:cNvSpPr>
          <p:nvPr>
            <p:ph idx="1"/>
          </p:nvPr>
        </p:nvSpPr>
        <p:spPr/>
        <p:txBody>
          <a:bodyPr>
            <a:normAutofit/>
          </a:bodyPr>
          <a:lstStyle/>
          <a:p>
            <a:r>
              <a:rPr lang="en-CA" i="1" dirty="0" smtClean="0"/>
              <a:t>Position Statement on the Proposed New Entry-to-Practice Nursing Exam</a:t>
            </a:r>
            <a:r>
              <a:rPr lang="en-CA" dirty="0" smtClean="0"/>
              <a:t>, December 2011 </a:t>
            </a:r>
          </a:p>
          <a:p>
            <a:r>
              <a:rPr lang="en-CA" dirty="0" smtClean="0"/>
              <a:t>CASN President and Executive Director made phone calls to the provincial regulators to obtain more information about the new exam</a:t>
            </a:r>
          </a:p>
        </p:txBody>
      </p:sp>
    </p:spTree>
    <p:extLst>
      <p:ext uri="{BB962C8B-B14F-4D97-AF65-F5344CB8AC3E}">
        <p14:creationId xmlns:p14="http://schemas.microsoft.com/office/powerpoint/2010/main" val="266680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Computerized Testing and NCLEX Success </a:t>
            </a:r>
            <a:endParaRPr lang="en-CA" dirty="0"/>
          </a:p>
        </p:txBody>
      </p:sp>
      <p:sp>
        <p:nvSpPr>
          <p:cNvPr id="3" name="Content Placeholder 2"/>
          <p:cNvSpPr>
            <a:spLocks noGrp="1"/>
          </p:cNvSpPr>
          <p:nvPr>
            <p:ph idx="1"/>
          </p:nvPr>
        </p:nvSpPr>
        <p:spPr/>
        <p:txBody>
          <a:bodyPr/>
          <a:lstStyle/>
          <a:p>
            <a:r>
              <a:rPr lang="en-CA" dirty="0" smtClean="0"/>
              <a:t>Helps identify failure risk early in education, allowing time for intervention (</a:t>
            </a:r>
            <a:r>
              <a:rPr lang="en-CA" dirty="0" err="1" smtClean="0"/>
              <a:t>Heroff</a:t>
            </a:r>
            <a:r>
              <a:rPr lang="en-CA" dirty="0" smtClean="0"/>
              <a:t>, 2009)</a:t>
            </a:r>
          </a:p>
          <a:p>
            <a:r>
              <a:rPr lang="en-CA" dirty="0" smtClean="0"/>
              <a:t>Risk of becoming a self fulfilling prophecy (</a:t>
            </a:r>
            <a:r>
              <a:rPr lang="en-CA" dirty="0" err="1" smtClean="0"/>
              <a:t>Seldomridge</a:t>
            </a:r>
            <a:r>
              <a:rPr lang="en-CA" dirty="0" smtClean="0"/>
              <a:t> and </a:t>
            </a:r>
            <a:r>
              <a:rPr lang="en-CA" dirty="0" err="1" smtClean="0"/>
              <a:t>DiBartolo</a:t>
            </a:r>
            <a:r>
              <a:rPr lang="en-CA" dirty="0" smtClean="0"/>
              <a:t>, 2004)</a:t>
            </a:r>
          </a:p>
        </p:txBody>
      </p:sp>
    </p:spTree>
    <p:extLst>
      <p:ext uri="{BB962C8B-B14F-4D97-AF65-F5344CB8AC3E}">
        <p14:creationId xmlns:p14="http://schemas.microsoft.com/office/powerpoint/2010/main" val="1232039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CBU Research: Clickers in the Classroom</a:t>
            </a:r>
            <a:endParaRPr lang="en-CA" dirty="0"/>
          </a:p>
        </p:txBody>
      </p:sp>
      <p:sp>
        <p:nvSpPr>
          <p:cNvPr id="3" name="Content Placeholder 2"/>
          <p:cNvSpPr>
            <a:spLocks noGrp="1"/>
          </p:cNvSpPr>
          <p:nvPr>
            <p:ph idx="1"/>
          </p:nvPr>
        </p:nvSpPr>
        <p:spPr/>
        <p:txBody>
          <a:bodyPr/>
          <a:lstStyle/>
          <a:p>
            <a:r>
              <a:rPr lang="en-CA" dirty="0" smtClean="0"/>
              <a:t>Use of clickers in response to multiple choice questions </a:t>
            </a:r>
          </a:p>
          <a:p>
            <a:r>
              <a:rPr lang="en-CA" dirty="0" smtClean="0"/>
              <a:t>Helpful in engaging students</a:t>
            </a:r>
          </a:p>
          <a:p>
            <a:r>
              <a:rPr lang="en-CA" dirty="0" smtClean="0"/>
              <a:t>Anonymous responses </a:t>
            </a:r>
          </a:p>
          <a:p>
            <a:r>
              <a:rPr lang="en-CA" dirty="0" smtClean="0"/>
              <a:t>Helped faculty understand areas requiring further clarification </a:t>
            </a:r>
            <a:endParaRPr lang="en-CA" dirty="0"/>
          </a:p>
        </p:txBody>
      </p:sp>
    </p:spTree>
    <p:extLst>
      <p:ext uri="{BB962C8B-B14F-4D97-AF65-F5344CB8AC3E}">
        <p14:creationId xmlns:p14="http://schemas.microsoft.com/office/powerpoint/2010/main" val="3242136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031806" cy="5242594"/>
          </a:xfrm>
        </p:spPr>
        <p:txBody>
          <a:bodyPr>
            <a:normAutofit/>
          </a:bodyPr>
          <a:lstStyle/>
          <a:p>
            <a:r>
              <a:rPr lang="en-CA" sz="4800" b="1" dirty="0" smtClean="0">
                <a:solidFill>
                  <a:srgbClr val="59991F"/>
                </a:solidFill>
                <a:effectLst>
                  <a:outerShdw blurRad="38100" dist="38100" dir="2700000" algn="tl">
                    <a:srgbClr val="000000">
                      <a:alpha val="43137"/>
                    </a:srgbClr>
                  </a:outerShdw>
                </a:effectLst>
              </a:rPr>
              <a:t>Considerations for Canadian Educators</a:t>
            </a:r>
            <a:endParaRPr lang="en-CA" sz="4800" b="1" dirty="0">
              <a:solidFill>
                <a:srgbClr val="5999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7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What We Know</a:t>
            </a:r>
            <a:endParaRPr lang="en-CA" sz="3600" dirty="0"/>
          </a:p>
        </p:txBody>
      </p:sp>
      <p:sp>
        <p:nvSpPr>
          <p:cNvPr id="3" name="Content Placeholder 2"/>
          <p:cNvSpPr>
            <a:spLocks noGrp="1"/>
          </p:cNvSpPr>
          <p:nvPr>
            <p:ph idx="1"/>
          </p:nvPr>
        </p:nvSpPr>
        <p:spPr/>
        <p:txBody>
          <a:bodyPr>
            <a:normAutofit/>
          </a:bodyPr>
          <a:lstStyle/>
          <a:p>
            <a:r>
              <a:rPr lang="en-CA" dirty="0" smtClean="0"/>
              <a:t>Canadians will be recruited as </a:t>
            </a:r>
            <a:r>
              <a:rPr lang="en-CA" dirty="0" smtClean="0"/>
              <a:t>item-writers</a:t>
            </a:r>
          </a:p>
          <a:p>
            <a:r>
              <a:rPr lang="en-US" dirty="0" smtClean="0"/>
              <a:t>Test </a:t>
            </a:r>
            <a:r>
              <a:rPr lang="en-US" dirty="0" smtClean="0"/>
              <a:t>plan for the April </a:t>
            </a:r>
            <a:r>
              <a:rPr lang="en-US" dirty="0"/>
              <a:t>2013 – April 2016 NCLEX- RN</a:t>
            </a:r>
            <a:r>
              <a:rPr lang="en-US" baseline="30000" dirty="0"/>
              <a:t>®</a:t>
            </a:r>
            <a:r>
              <a:rPr lang="en-US" dirty="0"/>
              <a:t> </a:t>
            </a:r>
            <a:r>
              <a:rPr lang="en-US" dirty="0" smtClean="0"/>
              <a:t>is now available</a:t>
            </a:r>
          </a:p>
          <a:p>
            <a:r>
              <a:rPr lang="en-US" dirty="0" smtClean="0"/>
              <a:t>NCSBN/CCRNR webinars (English and French) in December 2012; Conference in April</a:t>
            </a:r>
          </a:p>
          <a:p>
            <a:pPr marL="0" indent="0">
              <a:buNone/>
            </a:pPr>
            <a:r>
              <a:rPr lang="en-US" dirty="0" smtClean="0"/>
              <a:t> </a:t>
            </a:r>
            <a:endParaRPr lang="en-CA" dirty="0"/>
          </a:p>
        </p:txBody>
      </p:sp>
    </p:spTree>
    <p:extLst>
      <p:ext uri="{BB962C8B-B14F-4D97-AF65-F5344CB8AC3E}">
        <p14:creationId xmlns:p14="http://schemas.microsoft.com/office/powerpoint/2010/main" val="29955207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t>
            </a:r>
            <a:r>
              <a:rPr lang="en-CA" dirty="0"/>
              <a:t>W</a:t>
            </a:r>
            <a:r>
              <a:rPr lang="en-CA" dirty="0" smtClean="0"/>
              <a:t>e Know </a:t>
            </a:r>
            <a:endParaRPr lang="en-CA" dirty="0"/>
          </a:p>
        </p:txBody>
      </p:sp>
      <p:sp>
        <p:nvSpPr>
          <p:cNvPr id="3" name="Content Placeholder 2"/>
          <p:cNvSpPr>
            <a:spLocks noGrp="1"/>
          </p:cNvSpPr>
          <p:nvPr>
            <p:ph idx="1"/>
          </p:nvPr>
        </p:nvSpPr>
        <p:spPr/>
        <p:txBody>
          <a:bodyPr>
            <a:normAutofit lnSpcReduction="10000"/>
          </a:bodyPr>
          <a:lstStyle/>
          <a:p>
            <a:r>
              <a:rPr lang="en-US" dirty="0" smtClean="0"/>
              <a:t>June-August </a:t>
            </a:r>
            <a:r>
              <a:rPr lang="en-US" dirty="0"/>
              <a:t>2014 tutorials will be available for students </a:t>
            </a:r>
          </a:p>
          <a:p>
            <a:r>
              <a:rPr lang="en-US" dirty="0"/>
              <a:t>2013-2014 CCRNR will be organizing panels for Canadian educators to review questions on a weekly basis to block those Canadian students would be unable to answer</a:t>
            </a:r>
          </a:p>
          <a:p>
            <a:r>
              <a:rPr lang="en-US" dirty="0"/>
              <a:t>Transition team of regulators has been established</a:t>
            </a:r>
          </a:p>
          <a:p>
            <a:endParaRPr lang="en-CA" dirty="0"/>
          </a:p>
        </p:txBody>
      </p:sp>
    </p:spTree>
    <p:extLst>
      <p:ext uri="{BB962C8B-B14F-4D97-AF65-F5344CB8AC3E}">
        <p14:creationId xmlns:p14="http://schemas.microsoft.com/office/powerpoint/2010/main" val="3863827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Still Unknown </a:t>
            </a:r>
            <a:endParaRPr lang="en-CA" dirty="0"/>
          </a:p>
        </p:txBody>
      </p:sp>
      <p:sp>
        <p:nvSpPr>
          <p:cNvPr id="3" name="Content Placeholder 2"/>
          <p:cNvSpPr>
            <a:spLocks noGrp="1"/>
          </p:cNvSpPr>
          <p:nvPr>
            <p:ph idx="1"/>
          </p:nvPr>
        </p:nvSpPr>
        <p:spPr/>
        <p:txBody>
          <a:bodyPr/>
          <a:lstStyle/>
          <a:p>
            <a:r>
              <a:rPr lang="en-CA" dirty="0" smtClean="0"/>
              <a:t>Process for translation </a:t>
            </a:r>
          </a:p>
          <a:p>
            <a:r>
              <a:rPr lang="en-CA" dirty="0" smtClean="0"/>
              <a:t>The number/locations of testing centers that will open in Canada</a:t>
            </a:r>
          </a:p>
          <a:p>
            <a:r>
              <a:rPr lang="en-CA" dirty="0" smtClean="0"/>
              <a:t>How the panel of Canadian educators will be selected</a:t>
            </a:r>
          </a:p>
          <a:p>
            <a:r>
              <a:rPr lang="en-CA" dirty="0" smtClean="0"/>
              <a:t>How the questions will be selected by the panel </a:t>
            </a:r>
            <a:endParaRPr lang="en-CA" dirty="0"/>
          </a:p>
        </p:txBody>
      </p:sp>
    </p:spTree>
    <p:extLst>
      <p:ext uri="{BB962C8B-B14F-4D97-AF65-F5344CB8AC3E}">
        <p14:creationId xmlns:p14="http://schemas.microsoft.com/office/powerpoint/2010/main" val="707885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2736502"/>
            <a:ext cx="8568952" cy="2492990"/>
          </a:xfrm>
          <a:prstGeom prst="rect">
            <a:avLst/>
          </a:prstGeom>
          <a:noFill/>
        </p:spPr>
        <p:txBody>
          <a:bodyPr wrap="square" rtlCol="0">
            <a:spAutoFit/>
          </a:bodyPr>
          <a:lstStyle/>
          <a:p>
            <a:pPr algn="ctr"/>
            <a:r>
              <a:rPr lang="en-CA" sz="6600" b="1" dirty="0" smtClean="0">
                <a:solidFill>
                  <a:srgbClr val="92D050"/>
                </a:solidFill>
                <a:latin typeface="+mj-lt"/>
              </a:rPr>
              <a:t>Open Discussion</a:t>
            </a:r>
          </a:p>
          <a:p>
            <a:pPr algn="ctr"/>
            <a:endParaRPr lang="en-CA" sz="3600" b="1" dirty="0" smtClean="0">
              <a:solidFill>
                <a:srgbClr val="92D050"/>
              </a:solidFill>
              <a:latin typeface="+mj-lt"/>
            </a:endParaRPr>
          </a:p>
          <a:p>
            <a:pPr algn="ctr"/>
            <a:r>
              <a:rPr lang="en-CA" sz="5400" b="1" dirty="0" smtClean="0">
                <a:solidFill>
                  <a:srgbClr val="92D050"/>
                </a:solidFill>
                <a:latin typeface="+mj-lt"/>
              </a:rPr>
              <a:t> </a:t>
            </a:r>
            <a:endParaRPr lang="en-CA" sz="5400" b="1" dirty="0">
              <a:solidFill>
                <a:srgbClr val="92D050"/>
              </a:solidFill>
              <a:latin typeface="+mj-lt"/>
            </a:endParaRPr>
          </a:p>
        </p:txBody>
      </p:sp>
    </p:spTree>
    <p:extLst>
      <p:ext uri="{BB962C8B-B14F-4D97-AF65-F5344CB8AC3E}">
        <p14:creationId xmlns:p14="http://schemas.microsoft.com/office/powerpoint/2010/main" val="1385098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03648" y="1556792"/>
            <a:ext cx="7499350" cy="4525963"/>
          </a:xfrm>
        </p:spPr>
        <p:txBody>
          <a:bodyPr/>
          <a:lstStyle/>
          <a:p>
            <a:pPr marL="0" indent="0">
              <a:buNone/>
            </a:pPr>
            <a:r>
              <a:rPr lang="en-CA" b="1" dirty="0" smtClean="0">
                <a:solidFill>
                  <a:srgbClr val="7030A0"/>
                </a:solidFill>
              </a:rPr>
              <a:t>Questions/comments for the presenters?</a:t>
            </a:r>
          </a:p>
          <a:p>
            <a:pPr marL="0" indent="0">
              <a:buNone/>
            </a:pPr>
            <a:endParaRPr lang="en-CA" b="1" dirty="0" smtClean="0">
              <a:solidFill>
                <a:srgbClr val="7030A0"/>
              </a:solidFill>
            </a:endParaRPr>
          </a:p>
          <a:p>
            <a:pPr marL="0" indent="0">
              <a:buNone/>
            </a:pPr>
            <a:r>
              <a:rPr lang="en-CA" b="1" dirty="0" smtClean="0">
                <a:solidFill>
                  <a:srgbClr val="7030A0"/>
                </a:solidFill>
              </a:rPr>
              <a:t>What additional information do you require?</a:t>
            </a:r>
          </a:p>
          <a:p>
            <a:pPr marL="0" indent="0">
              <a:buNone/>
            </a:pPr>
            <a:endParaRPr lang="en-CA" b="1" dirty="0">
              <a:solidFill>
                <a:srgbClr val="7030A0"/>
              </a:solidFill>
            </a:endParaRPr>
          </a:p>
          <a:p>
            <a:pPr marL="0" indent="0">
              <a:buNone/>
            </a:pPr>
            <a:r>
              <a:rPr lang="en-CA" b="1" dirty="0" smtClean="0">
                <a:solidFill>
                  <a:srgbClr val="7030A0"/>
                </a:solidFill>
              </a:rPr>
              <a:t>How can CASN support you?</a:t>
            </a:r>
          </a:p>
          <a:p>
            <a:pPr marL="0" indent="0">
              <a:buNone/>
            </a:pPr>
            <a:endParaRPr lang="en-CA" dirty="0"/>
          </a:p>
        </p:txBody>
      </p:sp>
      <p:pic>
        <p:nvPicPr>
          <p:cNvPr id="1026" name="Picture 2" descr="C:\Documents and Settings\kcrosby.ACESI\Local Settings\Temporary Internet Files\Content.IE5\8PI3SP63\MC900078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933056"/>
            <a:ext cx="1622066" cy="283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45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p:txBody>
          <a:bodyPr/>
          <a:lstStyle/>
          <a:p>
            <a:r>
              <a:rPr lang="en-CA" dirty="0" smtClean="0"/>
              <a:t>Possibility of hosting a conference on the NCLEX-RN</a:t>
            </a:r>
            <a:r>
              <a:rPr lang="en-CA" baseline="30000" dirty="0" smtClean="0"/>
              <a:t>®</a:t>
            </a:r>
            <a:r>
              <a:rPr lang="en-CA" dirty="0" smtClean="0"/>
              <a:t> for Canada educators </a:t>
            </a:r>
            <a:endParaRPr lang="en-CA" dirty="0"/>
          </a:p>
        </p:txBody>
      </p:sp>
    </p:spTree>
    <p:extLst>
      <p:ext uri="{BB962C8B-B14F-4D97-AF65-F5344CB8AC3E}">
        <p14:creationId xmlns:p14="http://schemas.microsoft.com/office/powerpoint/2010/main" val="37056184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5046"/>
            <a:ext cx="7499176" cy="432048"/>
          </a:xfrm>
        </p:spPr>
        <p:txBody>
          <a:bodyPr>
            <a:normAutofit/>
          </a:bodyPr>
          <a:lstStyle/>
          <a:p>
            <a:pPr algn="l"/>
            <a:r>
              <a:rPr lang="en-CA" sz="2000" b="1" dirty="0" smtClean="0"/>
              <a:t>References</a:t>
            </a:r>
            <a:r>
              <a:rPr lang="en-CA" sz="2000" dirty="0" smtClean="0"/>
              <a:t> </a:t>
            </a:r>
            <a:endParaRPr lang="en-CA" sz="2000" dirty="0"/>
          </a:p>
        </p:txBody>
      </p:sp>
      <p:sp>
        <p:nvSpPr>
          <p:cNvPr id="3" name="Content Placeholder 2"/>
          <p:cNvSpPr>
            <a:spLocks noGrp="1"/>
          </p:cNvSpPr>
          <p:nvPr>
            <p:ph idx="1"/>
          </p:nvPr>
        </p:nvSpPr>
        <p:spPr>
          <a:xfrm>
            <a:off x="1259632" y="476672"/>
            <a:ext cx="7776864" cy="6381328"/>
          </a:xfrm>
        </p:spPr>
        <p:txBody>
          <a:bodyPr>
            <a:normAutofit/>
          </a:bodyPr>
          <a:lstStyle/>
          <a:p>
            <a:pPr marL="0" indent="0">
              <a:buNone/>
            </a:pPr>
            <a:r>
              <a:rPr lang="en-US" sz="1200" dirty="0" err="1"/>
              <a:t>Alameida</a:t>
            </a:r>
            <a:r>
              <a:rPr lang="en-US" sz="1200" dirty="0"/>
              <a:t>, M. D., </a:t>
            </a:r>
            <a:r>
              <a:rPr lang="en-US" sz="1200" dirty="0" err="1"/>
              <a:t>Prive</a:t>
            </a:r>
            <a:r>
              <a:rPr lang="en-US" sz="1200" dirty="0"/>
              <a:t>, A., Davis, H. C., Landry, L., </a:t>
            </a:r>
            <a:r>
              <a:rPr lang="en-US" sz="1200" dirty="0" err="1"/>
              <a:t>Renwanz</a:t>
            </a:r>
            <a:r>
              <a:rPr lang="en-US" sz="1200" dirty="0"/>
              <a:t>-Boyle, A., </a:t>
            </a:r>
            <a:r>
              <a:rPr lang="en-US" sz="1200" dirty="0" smtClean="0"/>
              <a:t>and Dunham</a:t>
            </a:r>
            <a:r>
              <a:rPr lang="en-US" sz="1200" dirty="0"/>
              <a:t>, M. </a:t>
            </a:r>
            <a:r>
              <a:rPr lang="en-US" sz="1200" dirty="0" smtClean="0"/>
              <a:t>(</a:t>
            </a:r>
            <a:r>
              <a:rPr lang="en-US" sz="1200" dirty="0"/>
              <a:t>2011). </a:t>
            </a:r>
            <a:r>
              <a:rPr lang="en-US" sz="1200" dirty="0" smtClean="0"/>
              <a:t>Predicting </a:t>
            </a:r>
            <a:r>
              <a:rPr lang="en-US" sz="1200" dirty="0"/>
              <a:t>NCLEX-RN success in a diverse student population. </a:t>
            </a:r>
            <a:r>
              <a:rPr lang="en-US" sz="1200" i="1" dirty="0"/>
              <a:t>Journal of </a:t>
            </a:r>
            <a:r>
              <a:rPr lang="en-US" sz="1200" i="1" dirty="0" smtClean="0"/>
              <a:t>Nursing </a:t>
            </a:r>
            <a:r>
              <a:rPr lang="en-US" sz="1200" i="1" dirty="0"/>
              <a:t>Education, 50</a:t>
            </a:r>
            <a:r>
              <a:rPr lang="en-US" sz="1200" dirty="0"/>
              <a:t>(5), 261-267</a:t>
            </a:r>
            <a:r>
              <a:rPr lang="en-US" sz="1200" dirty="0" smtClean="0"/>
              <a:t>.</a:t>
            </a:r>
          </a:p>
          <a:p>
            <a:pPr marL="0" indent="0">
              <a:buNone/>
            </a:pPr>
            <a:endParaRPr lang="en-US" sz="900" dirty="0" smtClean="0"/>
          </a:p>
          <a:p>
            <a:pPr marL="0" indent="0">
              <a:buNone/>
            </a:pPr>
            <a:r>
              <a:rPr lang="en-US" sz="1200" dirty="0" err="1"/>
              <a:t>Belmore</a:t>
            </a:r>
            <a:r>
              <a:rPr lang="en-US" sz="1200" dirty="0"/>
              <a:t>, S. (1985). Reading computer presented text. Bulletin of the </a:t>
            </a:r>
            <a:r>
              <a:rPr lang="en-US" sz="1200" dirty="0" err="1"/>
              <a:t>Psychonomic</a:t>
            </a:r>
            <a:r>
              <a:rPr lang="en-US" sz="1200" dirty="0"/>
              <a:t> Society</a:t>
            </a:r>
            <a:r>
              <a:rPr lang="en-US" sz="1200" b="1" dirty="0"/>
              <a:t>,</a:t>
            </a:r>
            <a:r>
              <a:rPr lang="en-US" sz="1200" dirty="0"/>
              <a:t> 23, 12-14</a:t>
            </a:r>
            <a:r>
              <a:rPr lang="en-US" sz="1200" dirty="0" smtClean="0"/>
              <a:t>.</a:t>
            </a:r>
          </a:p>
          <a:p>
            <a:pPr marL="0" indent="0">
              <a:buNone/>
            </a:pPr>
            <a:endParaRPr lang="en-US" sz="900" dirty="0"/>
          </a:p>
          <a:p>
            <a:pPr marL="0" indent="0">
              <a:buNone/>
            </a:pPr>
            <a:r>
              <a:rPr lang="en-US" sz="1200" dirty="0" err="1" smtClean="0"/>
              <a:t>Bodmann</a:t>
            </a:r>
            <a:r>
              <a:rPr lang="en-US" sz="1200" dirty="0" smtClean="0"/>
              <a:t>, S. M. and Robinson, D. H. (2004). Speed and performance differences among computer-based and paper-pencil tests. 	</a:t>
            </a:r>
            <a:r>
              <a:rPr lang="en-US" sz="1200" i="1" dirty="0" smtClean="0"/>
              <a:t>Educational Computing Research </a:t>
            </a:r>
            <a:r>
              <a:rPr lang="en-US" sz="1200" dirty="0" smtClean="0"/>
              <a:t>31(1), 51-60. </a:t>
            </a:r>
          </a:p>
          <a:p>
            <a:pPr marL="0" indent="0">
              <a:buNone/>
            </a:pPr>
            <a:endParaRPr lang="en-US" sz="900" dirty="0" smtClean="0"/>
          </a:p>
          <a:p>
            <a:pPr marL="0" indent="0">
              <a:buNone/>
            </a:pPr>
            <a:r>
              <a:rPr lang="en-US" sz="1200" dirty="0" err="1"/>
              <a:t>Frein</a:t>
            </a:r>
            <a:r>
              <a:rPr lang="en-US" sz="1200" dirty="0"/>
              <a:t>, S. (2011). Comparing in-class and out-of-class computer-based test to traditional </a:t>
            </a:r>
            <a:r>
              <a:rPr lang="en-US" sz="1200" dirty="0" smtClean="0"/>
              <a:t>paper-and-pencil </a:t>
            </a:r>
            <a:r>
              <a:rPr lang="en-US" sz="1200" dirty="0"/>
              <a:t>test in introductory </a:t>
            </a:r>
            <a:r>
              <a:rPr lang="en-US" sz="1200" dirty="0" smtClean="0"/>
              <a:t>	psychology </a:t>
            </a:r>
            <a:r>
              <a:rPr lang="en-US" sz="1200" dirty="0"/>
              <a:t>courses. </a:t>
            </a:r>
            <a:r>
              <a:rPr lang="en-US" sz="1200" i="1" dirty="0"/>
              <a:t>Teaching of Psychology, 38</a:t>
            </a:r>
            <a:r>
              <a:rPr lang="en-US" sz="1200" dirty="0"/>
              <a:t>(4), </a:t>
            </a:r>
            <a:r>
              <a:rPr lang="en-US" sz="1200" dirty="0" smtClean="0"/>
              <a:t>282-287</a:t>
            </a:r>
            <a:r>
              <a:rPr lang="en-US" sz="1200" dirty="0"/>
              <a:t>. </a:t>
            </a:r>
            <a:r>
              <a:rPr lang="en-CA" sz="1200" dirty="0" smtClean="0"/>
              <a:t>doi:10.1177/0098628311421331</a:t>
            </a:r>
          </a:p>
          <a:p>
            <a:pPr marL="0" indent="0">
              <a:buNone/>
            </a:pPr>
            <a:endParaRPr lang="en-CA" sz="800" dirty="0" smtClean="0"/>
          </a:p>
          <a:p>
            <a:pPr marL="0" indent="0">
              <a:buNone/>
            </a:pPr>
            <a:r>
              <a:rPr lang="en-CA" sz="1200" dirty="0" smtClean="0"/>
              <a:t>Gould, J. (1987). Reading from a CRT display can be as fast as reading from paper. </a:t>
            </a:r>
            <a:r>
              <a:rPr lang="en-US" sz="1200" i="1" dirty="0" smtClean="0"/>
              <a:t>Human </a:t>
            </a:r>
            <a:r>
              <a:rPr lang="en-US" sz="1200" i="1" dirty="0"/>
              <a:t>Factors: The </a:t>
            </a:r>
            <a:r>
              <a:rPr lang="en-US" sz="1200" i="1" dirty="0" smtClean="0"/>
              <a:t>Journal </a:t>
            </a:r>
            <a:r>
              <a:rPr lang="en-US" sz="1200" i="1" dirty="0"/>
              <a:t>of the Human Factors </a:t>
            </a:r>
            <a:r>
              <a:rPr lang="en-US" sz="1200" i="1" dirty="0" smtClean="0"/>
              <a:t>	and Ergonomics </a:t>
            </a:r>
            <a:r>
              <a:rPr lang="en-US" sz="1200" i="1" dirty="0"/>
              <a:t>Society </a:t>
            </a:r>
            <a:r>
              <a:rPr lang="en-US" sz="1200" dirty="0" smtClean="0"/>
              <a:t>29(5), 497-517.  </a:t>
            </a:r>
          </a:p>
          <a:p>
            <a:pPr marL="0" indent="0">
              <a:buNone/>
            </a:pPr>
            <a:endParaRPr lang="en-US" sz="800" dirty="0" smtClean="0"/>
          </a:p>
          <a:p>
            <a:pPr marL="0" indent="0">
              <a:buNone/>
            </a:pPr>
            <a:r>
              <a:rPr lang="en-US" sz="1200" dirty="0"/>
              <a:t>Harding, M. (2010). Predictability associated with exit examinations: A literature review.  </a:t>
            </a:r>
            <a:r>
              <a:rPr lang="en-US" sz="1200" i="1" dirty="0" smtClean="0"/>
              <a:t>Journal </a:t>
            </a:r>
            <a:r>
              <a:rPr lang="en-US" sz="1200" i="1" dirty="0"/>
              <a:t>of Nursing Education, 49</a:t>
            </a:r>
            <a:r>
              <a:rPr lang="en-US" sz="1200" dirty="0"/>
              <a:t>(9), </a:t>
            </a:r>
            <a:r>
              <a:rPr lang="en-US" sz="1200" dirty="0" smtClean="0"/>
              <a:t>493-	497</a:t>
            </a:r>
            <a:r>
              <a:rPr lang="en-US" sz="1200" dirty="0"/>
              <a:t>.  </a:t>
            </a:r>
            <a:r>
              <a:rPr lang="en-CA" sz="1200" dirty="0" smtClean="0"/>
              <a:t>doi:10.3928/01484834-20100730-01</a:t>
            </a:r>
          </a:p>
          <a:p>
            <a:pPr marL="0" indent="0">
              <a:buNone/>
            </a:pPr>
            <a:endParaRPr lang="en-CA" sz="800" dirty="0"/>
          </a:p>
          <a:p>
            <a:pPr marL="0" indent="0">
              <a:buNone/>
            </a:pPr>
            <a:r>
              <a:rPr lang="en-US" sz="1200" dirty="0" err="1"/>
              <a:t>Heroff</a:t>
            </a:r>
            <a:r>
              <a:rPr lang="en-US" sz="1200" dirty="0"/>
              <a:t>, K. (2009).  Guidelines for a progression and remediation policy using standardized tests </a:t>
            </a:r>
            <a:r>
              <a:rPr lang="en-US" sz="1200" dirty="0" smtClean="0"/>
              <a:t>to </a:t>
            </a:r>
            <a:r>
              <a:rPr lang="en-US" sz="1200" dirty="0"/>
              <a:t>prepare associate degree </a:t>
            </a:r>
            <a:r>
              <a:rPr lang="en-US" sz="1200" dirty="0" smtClean="0"/>
              <a:t>	nursing students </a:t>
            </a:r>
            <a:r>
              <a:rPr lang="en-US" sz="1200" dirty="0"/>
              <a:t>for the NCLEX-RN at a rural community </a:t>
            </a:r>
            <a:r>
              <a:rPr lang="en-US" sz="1200" dirty="0" smtClean="0"/>
              <a:t>college</a:t>
            </a:r>
            <a:r>
              <a:rPr lang="en-US" sz="1200" dirty="0"/>
              <a:t>. </a:t>
            </a:r>
            <a:r>
              <a:rPr lang="en-US" sz="1200" i="1" dirty="0"/>
              <a:t>Teaching and Learning in Nursing,</a:t>
            </a:r>
            <a:r>
              <a:rPr lang="en-US" sz="1200" dirty="0"/>
              <a:t> </a:t>
            </a:r>
            <a:r>
              <a:rPr lang="en-US" sz="1200" i="1" dirty="0"/>
              <a:t>4</a:t>
            </a:r>
            <a:r>
              <a:rPr lang="en-US" sz="1200" dirty="0"/>
              <a:t>, </a:t>
            </a:r>
            <a:r>
              <a:rPr lang="en-US" sz="1200" dirty="0" smtClean="0"/>
              <a:t>79-86. 	</a:t>
            </a:r>
            <a:r>
              <a:rPr lang="en-CA" sz="1200" dirty="0" smtClean="0"/>
              <a:t>doi:10.1016/j.teln.2008.12.002</a:t>
            </a:r>
          </a:p>
          <a:p>
            <a:pPr marL="0" indent="0">
              <a:buNone/>
            </a:pPr>
            <a:endParaRPr lang="en-CA" sz="800" dirty="0" smtClean="0"/>
          </a:p>
          <a:p>
            <a:pPr marL="0" indent="0">
              <a:buNone/>
            </a:pPr>
            <a:r>
              <a:rPr lang="en-CA" sz="1200" dirty="0" smtClean="0"/>
              <a:t>Noyes, J. M. and Garland, K. J. (2008) Computer – </a:t>
            </a:r>
            <a:r>
              <a:rPr lang="en-CA" sz="1200" dirty="0" err="1" smtClean="0"/>
              <a:t>v.s</a:t>
            </a:r>
            <a:r>
              <a:rPr lang="en-CA" sz="1200" dirty="0" smtClean="0"/>
              <a:t>. paper-based tasks: Are they equivalent? </a:t>
            </a:r>
            <a:r>
              <a:rPr lang="en-CA" sz="1200" i="1" dirty="0" smtClean="0"/>
              <a:t>Ergonomics </a:t>
            </a:r>
            <a:r>
              <a:rPr lang="en-CA" sz="1200" dirty="0" smtClean="0"/>
              <a:t>51(9), 1352- 1379</a:t>
            </a:r>
          </a:p>
          <a:p>
            <a:pPr marL="0" indent="0">
              <a:buNone/>
            </a:pPr>
            <a:endParaRPr lang="en-CA" sz="800" dirty="0" smtClean="0"/>
          </a:p>
          <a:p>
            <a:pPr marL="0" indent="0">
              <a:buNone/>
            </a:pPr>
            <a:r>
              <a:rPr lang="en-CA" sz="1200" dirty="0" smtClean="0"/>
              <a:t>Osborne, D.J. and Holton, J. (1988). Reading from screen </a:t>
            </a:r>
            <a:r>
              <a:rPr lang="en-CA" sz="1200" dirty="0" err="1" smtClean="0"/>
              <a:t>v.s</a:t>
            </a:r>
            <a:r>
              <a:rPr lang="en-CA" sz="1200" dirty="0" smtClean="0"/>
              <a:t>. paper: There is no difference. </a:t>
            </a:r>
            <a:r>
              <a:rPr lang="en-CA" sz="1200" i="1" dirty="0" smtClean="0"/>
              <a:t>International Journal of Man-Machine 	Studies. </a:t>
            </a:r>
            <a:r>
              <a:rPr lang="en-CA" sz="1200" dirty="0" smtClean="0"/>
              <a:t>28, 1-9. </a:t>
            </a:r>
          </a:p>
          <a:p>
            <a:pPr marL="0" indent="0">
              <a:buNone/>
            </a:pPr>
            <a:endParaRPr lang="en-CA" sz="800" dirty="0" smtClean="0"/>
          </a:p>
          <a:p>
            <a:pPr marL="0" indent="0">
              <a:buNone/>
            </a:pPr>
            <a:r>
              <a:rPr lang="en-US" sz="1200" dirty="0" err="1"/>
              <a:t>Seldomridge</a:t>
            </a:r>
            <a:r>
              <a:rPr lang="en-US" sz="1200" dirty="0"/>
              <a:t>, L., </a:t>
            </a:r>
            <a:r>
              <a:rPr lang="en-US" sz="1200" dirty="0" smtClean="0"/>
              <a:t>and  </a:t>
            </a:r>
            <a:r>
              <a:rPr lang="en-US" sz="1200" dirty="0" err="1"/>
              <a:t>DiBartolo</a:t>
            </a:r>
            <a:r>
              <a:rPr lang="en-US" sz="1200" dirty="0"/>
              <a:t>, M. (2004). Can success and failure be predicted for baccalaureate </a:t>
            </a:r>
            <a:r>
              <a:rPr lang="en-US" sz="1200" dirty="0" smtClean="0"/>
              <a:t>graduates </a:t>
            </a:r>
            <a:r>
              <a:rPr lang="en-US" sz="1200" dirty="0"/>
              <a:t>on the </a:t>
            </a:r>
            <a:r>
              <a:rPr lang="en-US" sz="1200" dirty="0" smtClean="0"/>
              <a:t>	computerized 	NCLEX-RN</a:t>
            </a:r>
            <a:r>
              <a:rPr lang="en-US" sz="1200" dirty="0"/>
              <a:t>?  </a:t>
            </a:r>
            <a:r>
              <a:rPr lang="en-US" sz="1200" i="1" dirty="0"/>
              <a:t>Journal of Professional Nursing, 20</a:t>
            </a:r>
            <a:r>
              <a:rPr lang="en-US" sz="1200" dirty="0"/>
              <a:t>(6), </a:t>
            </a:r>
            <a:r>
              <a:rPr lang="en-US" sz="1200" dirty="0" smtClean="0"/>
              <a:t>361-368</a:t>
            </a:r>
            <a:r>
              <a:rPr lang="en-US" sz="1200" dirty="0"/>
              <a:t>. </a:t>
            </a:r>
            <a:r>
              <a:rPr lang="en-CA" sz="1200" dirty="0" smtClean="0"/>
              <a:t>doi:10.1016/j.profnurs.2004.08.005</a:t>
            </a:r>
          </a:p>
          <a:p>
            <a:pPr marL="0" indent="0">
              <a:buNone/>
            </a:pPr>
            <a:endParaRPr lang="en-CA" sz="800" dirty="0" smtClean="0"/>
          </a:p>
          <a:p>
            <a:pPr marL="0" indent="0">
              <a:buNone/>
            </a:pPr>
            <a:r>
              <a:rPr lang="en-US" sz="1200" dirty="0" err="1" smtClean="0"/>
              <a:t>Uyehara</a:t>
            </a:r>
            <a:r>
              <a:rPr lang="en-US" sz="1200" dirty="0" smtClean="0"/>
              <a:t>, J., </a:t>
            </a:r>
            <a:r>
              <a:rPr lang="en-US" sz="1200" dirty="0" err="1" smtClean="0"/>
              <a:t>Magnussen</a:t>
            </a:r>
            <a:r>
              <a:rPr lang="en-US" sz="1200" dirty="0" smtClean="0"/>
              <a:t>, L., </a:t>
            </a:r>
            <a:r>
              <a:rPr lang="en-US" sz="1200" dirty="0" err="1" smtClean="0"/>
              <a:t>Itano</a:t>
            </a:r>
            <a:r>
              <a:rPr lang="en-US" sz="1200" dirty="0" smtClean="0"/>
              <a:t>, J., and Zhang, S. (2007). Facilitating program and NCLEX-RN success in a generic BSN 	program.</a:t>
            </a:r>
            <a:r>
              <a:rPr lang="en-US" sz="1200" i="1" dirty="0" smtClean="0"/>
              <a:t> Nursing Forum, 42</a:t>
            </a:r>
            <a:r>
              <a:rPr lang="en-US" sz="1200" dirty="0" smtClean="0"/>
              <a:t>(1), 31-38.</a:t>
            </a:r>
          </a:p>
          <a:p>
            <a:pPr marL="0" indent="0">
              <a:buNone/>
            </a:pPr>
            <a:endParaRPr lang="en-US" sz="800" dirty="0" smtClean="0"/>
          </a:p>
          <a:p>
            <a:pPr marL="0" indent="0">
              <a:buNone/>
            </a:pPr>
            <a:r>
              <a:rPr lang="en-US" sz="1200" dirty="0" err="1" smtClean="0"/>
              <a:t>Vrabel</a:t>
            </a:r>
            <a:r>
              <a:rPr lang="en-US" sz="1200" dirty="0" smtClean="0"/>
              <a:t>, M. (2004). </a:t>
            </a:r>
            <a:r>
              <a:rPr lang="en-US" sz="1200" dirty="0"/>
              <a:t>Computerized </a:t>
            </a:r>
            <a:r>
              <a:rPr lang="en-US" sz="1200" dirty="0" smtClean="0"/>
              <a:t>versus paper-and-pencil testing methods </a:t>
            </a:r>
            <a:r>
              <a:rPr lang="en-US" sz="1200" dirty="0"/>
              <a:t>for a </a:t>
            </a:r>
            <a:r>
              <a:rPr lang="en-US" sz="1200" dirty="0" smtClean="0"/>
              <a:t>nursing certification examination</a:t>
            </a:r>
            <a:r>
              <a:rPr lang="en-US" sz="1200" dirty="0"/>
              <a:t>: </a:t>
            </a:r>
            <a:r>
              <a:rPr lang="en-US" sz="1200" dirty="0" smtClean="0"/>
              <a:t>A review </a:t>
            </a:r>
            <a:r>
              <a:rPr lang="en-US" sz="1200" dirty="0"/>
              <a:t>of </a:t>
            </a:r>
            <a:r>
              <a:rPr lang="en-US" sz="1200" dirty="0" smtClean="0"/>
              <a:t>	the literature. </a:t>
            </a:r>
            <a:r>
              <a:rPr lang="en-US" sz="1200" i="1" dirty="0" smtClean="0"/>
              <a:t>CIN: Computers, Informatics, Nursing </a:t>
            </a:r>
            <a:r>
              <a:rPr lang="en-US" sz="1200" dirty="0" smtClean="0"/>
              <a:t>22(2), 94-98.</a:t>
            </a:r>
            <a:endParaRPr lang="en-US" sz="1200" dirty="0"/>
          </a:p>
          <a:p>
            <a:pPr marL="0" indent="0">
              <a:buNone/>
            </a:pPr>
            <a:endParaRPr lang="en-CA" sz="1400" dirty="0" smtClean="0"/>
          </a:p>
          <a:p>
            <a:pPr marL="0" indent="0">
              <a:buNone/>
            </a:pPr>
            <a:endParaRPr lang="en-CA" sz="1400" dirty="0"/>
          </a:p>
          <a:p>
            <a:pPr marL="0" indent="0">
              <a:buNone/>
            </a:pPr>
            <a:endParaRPr lang="en-CA" sz="1400" dirty="0"/>
          </a:p>
          <a:p>
            <a:endParaRPr lang="en-CA" dirty="0"/>
          </a:p>
        </p:txBody>
      </p:sp>
    </p:spTree>
    <p:extLst>
      <p:ext uri="{BB962C8B-B14F-4D97-AF65-F5344CB8AC3E}">
        <p14:creationId xmlns:p14="http://schemas.microsoft.com/office/powerpoint/2010/main" val="343799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p:txBody>
          <a:bodyPr>
            <a:normAutofit lnSpcReduction="10000"/>
          </a:bodyPr>
          <a:lstStyle/>
          <a:p>
            <a:r>
              <a:rPr lang="en-CA" dirty="0" smtClean="0"/>
              <a:t>In April 2012 CASN sent a letter to the Deans and Directors detailing CASN’s efforts to obtain information, and what was known at that point</a:t>
            </a:r>
          </a:p>
          <a:p>
            <a:r>
              <a:rPr lang="en-CA" dirty="0" smtClean="0"/>
              <a:t>At the same time, CASN sent a letter to the Canadian Nursing Students’ Association detailing CASN’s actions and the organizations desire to ensure a successful transition to the new exam </a:t>
            </a:r>
            <a:endParaRPr lang="en-CA" dirty="0"/>
          </a:p>
        </p:txBody>
      </p:sp>
    </p:spTree>
    <p:extLst>
      <p:ext uri="{BB962C8B-B14F-4D97-AF65-F5344CB8AC3E}">
        <p14:creationId xmlns:p14="http://schemas.microsoft.com/office/powerpoint/2010/main" val="4025743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721073"/>
            <a:ext cx="8568952" cy="923330"/>
          </a:xfrm>
          <a:prstGeom prst="rect">
            <a:avLst/>
          </a:prstGeom>
          <a:noFill/>
        </p:spPr>
        <p:txBody>
          <a:bodyPr wrap="square" rtlCol="0">
            <a:spAutoFit/>
          </a:bodyPr>
          <a:lstStyle/>
          <a:p>
            <a:pPr algn="ctr"/>
            <a:r>
              <a:rPr lang="en-CA" sz="5400" b="1" dirty="0" smtClean="0">
                <a:solidFill>
                  <a:srgbClr val="92D050"/>
                </a:solidFill>
                <a:latin typeface="+mj-lt"/>
              </a:rPr>
              <a:t>Thank you! </a:t>
            </a:r>
            <a:endParaRPr lang="en-CA" sz="5400" b="1" dirty="0">
              <a:solidFill>
                <a:srgbClr val="92D050"/>
              </a:solidFill>
              <a:latin typeface="+mj-lt"/>
            </a:endParaRPr>
          </a:p>
        </p:txBody>
      </p:sp>
    </p:spTree>
    <p:extLst>
      <p:ext uri="{BB962C8B-B14F-4D97-AF65-F5344CB8AC3E}">
        <p14:creationId xmlns:p14="http://schemas.microsoft.com/office/powerpoint/2010/main" val="194367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 </a:t>
            </a:r>
            <a:endParaRPr lang="en-CA" dirty="0"/>
          </a:p>
        </p:txBody>
      </p:sp>
      <p:sp>
        <p:nvSpPr>
          <p:cNvPr id="3" name="Content Placeholder 2"/>
          <p:cNvSpPr>
            <a:spLocks noGrp="1"/>
          </p:cNvSpPr>
          <p:nvPr>
            <p:ph idx="1"/>
          </p:nvPr>
        </p:nvSpPr>
        <p:spPr/>
        <p:txBody>
          <a:bodyPr/>
          <a:lstStyle/>
          <a:p>
            <a:r>
              <a:rPr lang="en-CA" dirty="0"/>
              <a:t>Communication with the Canadian Council of Registered Nurse </a:t>
            </a:r>
            <a:r>
              <a:rPr lang="en-CA" dirty="0" smtClean="0"/>
              <a:t>Regulators resulted in a meeting between Cynthia Baker and Anne </a:t>
            </a:r>
            <a:r>
              <a:rPr lang="en-CA" dirty="0" err="1" smtClean="0"/>
              <a:t>Coghlan</a:t>
            </a:r>
            <a:r>
              <a:rPr lang="en-CA" dirty="0" smtClean="0"/>
              <a:t> (CCRNR President and President and CEO of the College of Nurses </a:t>
            </a:r>
            <a:r>
              <a:rPr lang="en-CA" smtClean="0"/>
              <a:t>of Ontario) </a:t>
            </a:r>
            <a:endParaRPr lang="en-CA" dirty="0"/>
          </a:p>
          <a:p>
            <a:endParaRPr lang="en-CA" dirty="0"/>
          </a:p>
        </p:txBody>
      </p:sp>
    </p:spTree>
    <p:extLst>
      <p:ext uri="{BB962C8B-B14F-4D97-AF65-F5344CB8AC3E}">
        <p14:creationId xmlns:p14="http://schemas.microsoft.com/office/powerpoint/2010/main" val="266254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Actions </a:t>
            </a:r>
            <a:endParaRPr lang="en-CA" dirty="0"/>
          </a:p>
        </p:txBody>
      </p:sp>
      <p:sp>
        <p:nvSpPr>
          <p:cNvPr id="3" name="Content Placeholder 2"/>
          <p:cNvSpPr>
            <a:spLocks noGrp="1"/>
          </p:cNvSpPr>
          <p:nvPr>
            <p:ph idx="1"/>
          </p:nvPr>
        </p:nvSpPr>
        <p:spPr/>
        <p:txBody>
          <a:bodyPr/>
          <a:lstStyle/>
          <a:p>
            <a:r>
              <a:rPr lang="en-CA" dirty="0" smtClean="0"/>
              <a:t>Cynthia Baker attended the NCLEX Conference in Boston in September 2012, to gather more information about the NCLEX-RN</a:t>
            </a:r>
            <a:r>
              <a:rPr lang="en-CA" baseline="30000" dirty="0" smtClean="0"/>
              <a:t>®</a:t>
            </a:r>
          </a:p>
          <a:p>
            <a:r>
              <a:rPr lang="en-CA" dirty="0" smtClean="0"/>
              <a:t>Formation of a Working Group </a:t>
            </a:r>
            <a:endParaRPr lang="en-CA" dirty="0"/>
          </a:p>
        </p:txBody>
      </p:sp>
    </p:spTree>
    <p:extLst>
      <p:ext uri="{BB962C8B-B14F-4D97-AF65-F5344CB8AC3E}">
        <p14:creationId xmlns:p14="http://schemas.microsoft.com/office/powerpoint/2010/main" val="118150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Working Group on the New Registration Exam </a:t>
            </a:r>
          </a:p>
        </p:txBody>
      </p:sp>
      <p:sp>
        <p:nvSpPr>
          <p:cNvPr id="3" name="Content Placeholder 2"/>
          <p:cNvSpPr>
            <a:spLocks noGrp="1"/>
          </p:cNvSpPr>
          <p:nvPr>
            <p:ph idx="1"/>
          </p:nvPr>
        </p:nvSpPr>
        <p:spPr/>
        <p:txBody>
          <a:bodyPr>
            <a:normAutofit/>
          </a:bodyPr>
          <a:lstStyle/>
          <a:p>
            <a:r>
              <a:rPr lang="en-CA" dirty="0" smtClean="0"/>
              <a:t>Judith </a:t>
            </a:r>
            <a:r>
              <a:rPr lang="en-CA" dirty="0" err="1" smtClean="0"/>
              <a:t>McFetridge-Durdle</a:t>
            </a:r>
            <a:r>
              <a:rPr lang="en-CA" dirty="0" smtClean="0"/>
              <a:t>, </a:t>
            </a:r>
            <a:r>
              <a:rPr lang="en-CA" i="1" dirty="0" smtClean="0"/>
              <a:t>Memorial University </a:t>
            </a:r>
            <a:r>
              <a:rPr lang="en-CA" dirty="0" smtClean="0"/>
              <a:t>(Chair)</a:t>
            </a:r>
          </a:p>
          <a:p>
            <a:r>
              <a:rPr lang="en-CA" dirty="0" smtClean="0"/>
              <a:t>Evelyn Kennedy, </a:t>
            </a:r>
            <a:r>
              <a:rPr lang="en-CA" i="1" dirty="0" smtClean="0"/>
              <a:t>Cape Breton University </a:t>
            </a:r>
          </a:p>
          <a:p>
            <a:r>
              <a:rPr lang="en-CA" dirty="0" smtClean="0"/>
              <a:t>Julie </a:t>
            </a:r>
            <a:r>
              <a:rPr lang="en-CA" dirty="0" err="1" smtClean="0"/>
              <a:t>Gibler</a:t>
            </a:r>
            <a:r>
              <a:rPr lang="en-CA" dirty="0" smtClean="0"/>
              <a:t>, </a:t>
            </a:r>
            <a:r>
              <a:rPr lang="en-CA" i="1" dirty="0" smtClean="0"/>
              <a:t>Victoria Island University</a:t>
            </a:r>
          </a:p>
          <a:p>
            <a:r>
              <a:rPr lang="en-CA" dirty="0" smtClean="0"/>
              <a:t>Noreen Frisch, </a:t>
            </a:r>
            <a:r>
              <a:rPr lang="en-CA" i="1" dirty="0" smtClean="0"/>
              <a:t>University of Victoria</a:t>
            </a:r>
          </a:p>
          <a:p>
            <a:r>
              <a:rPr lang="en-CA" dirty="0" smtClean="0"/>
              <a:t>Pat Bradley, </a:t>
            </a:r>
            <a:r>
              <a:rPr lang="en-CA" i="1" dirty="0" smtClean="0"/>
              <a:t>York University </a:t>
            </a:r>
          </a:p>
          <a:p>
            <a:r>
              <a:rPr lang="en-CA" dirty="0" err="1" smtClean="0"/>
              <a:t>Zoraida</a:t>
            </a:r>
            <a:r>
              <a:rPr lang="en-CA" dirty="0" smtClean="0"/>
              <a:t> </a:t>
            </a:r>
            <a:r>
              <a:rPr lang="en-CA" dirty="0" err="1" smtClean="0"/>
              <a:t>Beekhoo</a:t>
            </a:r>
            <a:r>
              <a:rPr lang="en-CA" dirty="0" smtClean="0"/>
              <a:t>, </a:t>
            </a:r>
            <a:r>
              <a:rPr lang="en-CA" i="1" dirty="0" smtClean="0"/>
              <a:t>University of Toronto </a:t>
            </a:r>
            <a:endParaRPr lang="en-CA" i="1" dirty="0"/>
          </a:p>
        </p:txBody>
      </p:sp>
    </p:spTree>
    <p:extLst>
      <p:ext uri="{BB962C8B-B14F-4D97-AF65-F5344CB8AC3E}">
        <p14:creationId xmlns:p14="http://schemas.microsoft.com/office/powerpoint/2010/main" val="330453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SN 2012">
      <a:majorFont>
        <a:latin typeface="Copperplate Gothic Ligh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13606</TotalTime>
  <Words>3251</Words>
  <Application>Microsoft Office PowerPoint</Application>
  <PresentationFormat>On-screen Show (4:3)</PresentationFormat>
  <Paragraphs>467</Paragraphs>
  <Slides>60</Slides>
  <Notes>39</Notes>
  <HiddenSlides>0</HiddenSlides>
  <MMClips>1</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Introduction</vt:lpstr>
      <vt:lpstr>CASN Advocacy Committee </vt:lpstr>
      <vt:lpstr>Reaction to the Announcement </vt:lpstr>
      <vt:lpstr>Communication</vt:lpstr>
      <vt:lpstr>Communication </vt:lpstr>
      <vt:lpstr>Actions </vt:lpstr>
      <vt:lpstr>Working Group on the New Registration Exam </vt:lpstr>
      <vt:lpstr>Terms of Reference </vt:lpstr>
      <vt:lpstr>Actions </vt:lpstr>
      <vt:lpstr>Outcomes</vt:lpstr>
      <vt:lpstr>PowerPoint Presentation</vt:lpstr>
      <vt:lpstr>Exam Test Plans </vt:lpstr>
      <vt:lpstr>NCLEX-RN®  Item Writing </vt:lpstr>
      <vt:lpstr>NCLEX-RN® Item Writing </vt:lpstr>
      <vt:lpstr>Taxonomies</vt:lpstr>
      <vt:lpstr>Integrated Processes</vt:lpstr>
      <vt:lpstr>Clinical Priorities</vt:lpstr>
      <vt:lpstr>Clients</vt:lpstr>
      <vt:lpstr>CRNE </vt:lpstr>
      <vt:lpstr>NCLEX-RN®</vt:lpstr>
      <vt:lpstr>Question Categories</vt:lpstr>
      <vt:lpstr>Question Categories </vt:lpstr>
      <vt:lpstr> Question Categories</vt:lpstr>
      <vt:lpstr>NCLEX-RN® Examples</vt:lpstr>
      <vt:lpstr>NCLEX-RN® Examples</vt:lpstr>
      <vt:lpstr>NCLEX-RN® Examples</vt:lpstr>
      <vt:lpstr>Question Formats</vt:lpstr>
      <vt:lpstr>Hot Spot </vt:lpstr>
      <vt:lpstr>Drag and Drop </vt:lpstr>
      <vt:lpstr>Audio </vt:lpstr>
      <vt:lpstr>Chart/Exhibit </vt:lpstr>
      <vt:lpstr>Exam Format </vt:lpstr>
      <vt:lpstr>CRNE Passing Standard</vt:lpstr>
      <vt:lpstr>NCLEX-RN® Passing Standard </vt:lpstr>
      <vt:lpstr>Pass Rates </vt:lpstr>
      <vt:lpstr>Re-Writing Policies </vt:lpstr>
      <vt:lpstr>PowerPoint Presentation</vt:lpstr>
      <vt:lpstr>Computer Adaptive Testing (CAT)</vt:lpstr>
      <vt:lpstr>Answering on a CAT</vt:lpstr>
      <vt:lpstr>Computer Adaptive testing</vt:lpstr>
      <vt:lpstr>Computer Adaptive testing</vt:lpstr>
      <vt:lpstr>Computer Adaptive testing</vt:lpstr>
      <vt:lpstr>Canadian Context </vt:lpstr>
      <vt:lpstr>CBU Research: Predictors of NCLEX Success/Failure</vt:lpstr>
      <vt:lpstr>CBU Research: Potential Challenges of CAT </vt:lpstr>
      <vt:lpstr>CBU Research: Computerized Assessment Testing Products </vt:lpstr>
      <vt:lpstr>CBU Research: Computerized Assessment Testing Products </vt:lpstr>
      <vt:lpstr>Computerized Testing and NCLEX Success </vt:lpstr>
      <vt:lpstr>CBU Research: Clickers in the Classroom</vt:lpstr>
      <vt:lpstr>Considerations for Canadian Educators</vt:lpstr>
      <vt:lpstr>What We Know</vt:lpstr>
      <vt:lpstr>What We Know </vt:lpstr>
      <vt:lpstr>Still Unknown </vt:lpstr>
      <vt:lpstr>PowerPoint Presentation</vt:lpstr>
      <vt:lpstr>PowerPoint Presentation</vt:lpstr>
      <vt:lpstr>Next Steps</vt:lpstr>
      <vt:lpstr>References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dc:creator>
  <cp:lastModifiedBy>Leah Jorgensen</cp:lastModifiedBy>
  <cp:revision>108</cp:revision>
  <cp:lastPrinted>2012-10-24T13:58:19Z</cp:lastPrinted>
  <dcterms:created xsi:type="dcterms:W3CDTF">2012-10-01T14:52:33Z</dcterms:created>
  <dcterms:modified xsi:type="dcterms:W3CDTF">2013-04-16T15:40:28Z</dcterms:modified>
</cp:coreProperties>
</file>