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9" r:id="rId2"/>
    <p:sldId id="256" r:id="rId3"/>
    <p:sldId id="257" r:id="rId4"/>
    <p:sldId id="258" r:id="rId5"/>
    <p:sldId id="261" r:id="rId6"/>
    <p:sldId id="262" r:id="rId7"/>
    <p:sldId id="266" r:id="rId8"/>
    <p:sldId id="267" r:id="rId9"/>
    <p:sldId id="263" r:id="rId10"/>
    <p:sldId id="268" r:id="rId11"/>
    <p:sldId id="274" r:id="rId12"/>
    <p:sldId id="269" r:id="rId13"/>
    <p:sldId id="272" r:id="rId14"/>
    <p:sldId id="281" r:id="rId15"/>
    <p:sldId id="275" r:id="rId16"/>
    <p:sldId id="264" r:id="rId17"/>
    <p:sldId id="277" r:id="rId18"/>
    <p:sldId id="279" r:id="rId19"/>
    <p:sldId id="276" r:id="rId20"/>
    <p:sldId id="278" r:id="rId21"/>
    <p:sldId id="316" r:id="rId22"/>
    <p:sldId id="317" r:id="rId23"/>
    <p:sldId id="318" r:id="rId24"/>
    <p:sldId id="300" r:id="rId25"/>
    <p:sldId id="312" r:id="rId26"/>
    <p:sldId id="313" r:id="rId27"/>
    <p:sldId id="314" r:id="rId28"/>
    <p:sldId id="301" r:id="rId29"/>
    <p:sldId id="302" r:id="rId30"/>
    <p:sldId id="303" r:id="rId31"/>
    <p:sldId id="304" r:id="rId32"/>
    <p:sldId id="315" r:id="rId33"/>
    <p:sldId id="323" r:id="rId34"/>
    <p:sldId id="319" r:id="rId35"/>
    <p:sldId id="293" r:id="rId36"/>
    <p:sldId id="320" r:id="rId37"/>
    <p:sldId id="321" r:id="rId38"/>
    <p:sldId id="322" r:id="rId39"/>
    <p:sldId id="292" r:id="rId40"/>
    <p:sldId id="294" r:id="rId41"/>
    <p:sldId id="311" r:id="rId42"/>
    <p:sldId id="325" r:id="rId43"/>
    <p:sldId id="295" r:id="rId44"/>
    <p:sldId id="324" r:id="rId45"/>
    <p:sldId id="298" r:id="rId46"/>
    <p:sldId id="310" r:id="rId47"/>
    <p:sldId id="299" r:id="rId48"/>
    <p:sldId id="30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77943" autoAdjust="0"/>
  </p:normalViewPr>
  <p:slideViewPr>
    <p:cSldViewPr>
      <p:cViewPr>
        <p:scale>
          <a:sx n="75" d="100"/>
          <a:sy n="75" d="100"/>
        </p:scale>
        <p:origin x="-2580" y="-34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FDE50-1938-4A9D-9738-3EB75CCBA98B}" type="datetimeFigureOut">
              <a:rPr lang="en-CA" smtClean="0"/>
              <a:pPr/>
              <a:t>09/12/2013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B121C-0F05-48DA-9773-A81D4534354E}" type="slidenum">
              <a:rPr lang="en-CA" smtClean="0"/>
              <a:pPr/>
              <a:t>‹#›</a:t>
            </a:fld>
            <a:endParaRPr lang="en-CA"/>
          </a:p>
        </p:txBody>
      </p:sp>
    </p:spTree>
    <p:extLst>
      <p:ext uri="{BB962C8B-B14F-4D97-AF65-F5344CB8AC3E}">
        <p14:creationId xmlns:p14="http://schemas.microsoft.com/office/powerpoint/2010/main" val="174592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u="sng" dirty="0" smtClean="0"/>
              <a:t>Recommendation</a:t>
            </a:r>
            <a:r>
              <a:rPr lang="en-CA" dirty="0" smtClean="0"/>
              <a:t>:</a:t>
            </a:r>
            <a:r>
              <a:rPr lang="en-CA" baseline="0" dirty="0" smtClean="0"/>
              <a:t>  have this slide visible to students as they enter the classroom, and allow them a few minutes to read it over at the start of class</a:t>
            </a:r>
          </a:p>
          <a:p>
            <a:pPr>
              <a:buFont typeface="Arial" pitchFamily="34" charset="0"/>
              <a:buChar char="•"/>
            </a:pPr>
            <a:r>
              <a:rPr lang="en-CA" baseline="0" dirty="0" smtClean="0"/>
              <a:t>Ask students for ideas of what they would do if they found themselves in this situation</a:t>
            </a:r>
          </a:p>
          <a:p>
            <a:pPr>
              <a:buFont typeface="Arial" pitchFamily="34" charset="0"/>
              <a:buChar char="•"/>
            </a:pPr>
            <a:r>
              <a:rPr lang="en-CA" baseline="0" dirty="0" smtClean="0"/>
              <a:t>You may or may not want to comment on their responses – this scenario is meant to get them thinking about how to provide evidenced-base care</a:t>
            </a:r>
          </a:p>
          <a:p>
            <a:pPr>
              <a:buFont typeface="Arial" pitchFamily="34" charset="0"/>
              <a:buChar char="•"/>
            </a:pP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dirty="0" smtClean="0"/>
              <a:t>*Ask:  What else do we learn about</a:t>
            </a:r>
            <a:r>
              <a:rPr lang="en-CA" baseline="0" dirty="0" smtClean="0"/>
              <a:t> the quality and applicability of this article from reading the methods?</a:t>
            </a:r>
          </a:p>
          <a:p>
            <a:pPr>
              <a:buFont typeface="Arial" pitchFamily="34" charset="0"/>
              <a:buNone/>
            </a:pPr>
            <a:r>
              <a:rPr lang="en-CA" baseline="0" dirty="0" smtClean="0"/>
              <a:t>-who was included in the sample</a:t>
            </a:r>
            <a:endParaRPr lang="en-CA" dirty="0" smtClean="0"/>
          </a:p>
          <a:p>
            <a:pPr>
              <a:buFont typeface="Arial" pitchFamily="34" charset="0"/>
              <a:buNone/>
            </a:pPr>
            <a:r>
              <a:rPr lang="en-CA" dirty="0" smtClean="0"/>
              <a:t>-based</a:t>
            </a:r>
            <a:r>
              <a:rPr lang="en-CA" baseline="0" dirty="0" smtClean="0"/>
              <a:t> in the U.K.</a:t>
            </a:r>
          </a:p>
          <a:p>
            <a:pPr>
              <a:buFont typeface="Arial" pitchFamily="34" charset="0"/>
              <a:buNone/>
            </a:pPr>
            <a:r>
              <a:rPr lang="en-CA" baseline="0" dirty="0" smtClean="0"/>
              <a:t>-large sample size</a:t>
            </a:r>
          </a:p>
          <a:p>
            <a:pPr>
              <a:buFont typeface="Arial" pitchFamily="34" charset="0"/>
              <a:buNone/>
            </a:pPr>
            <a:r>
              <a:rPr lang="en-CA" baseline="0" dirty="0" smtClean="0"/>
              <a:t>-length of follow-up</a:t>
            </a:r>
          </a:p>
          <a:p>
            <a:pPr>
              <a:buFont typeface="Arial" pitchFamily="34" charset="0"/>
              <a:buNone/>
            </a:pPr>
            <a:r>
              <a:rPr lang="en-CA" baseline="0" dirty="0" smtClean="0"/>
              <a:t>-outcomes</a:t>
            </a:r>
          </a:p>
          <a:p>
            <a:pPr>
              <a:buFont typeface="Arial" pitchFamily="34" charset="0"/>
              <a:buChar char="•"/>
            </a:pPr>
            <a:r>
              <a:rPr lang="en-CA" baseline="0" dirty="0" smtClean="0"/>
              <a:t>All of these points help us decide whether or not this article will be useful for our purpose</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When</a:t>
            </a:r>
            <a:r>
              <a:rPr lang="en-CA" baseline="0" dirty="0" smtClean="0"/>
              <a:t> reviewing an article, you need to ask yourself several questions before deciding if you can apply the evidence to your practice:</a:t>
            </a:r>
            <a:endParaRPr lang="en-CA" dirty="0" smtClean="0"/>
          </a:p>
          <a:p>
            <a:r>
              <a:rPr lang="en-CA" dirty="0" smtClean="0"/>
              <a:t>Question</a:t>
            </a:r>
            <a:r>
              <a:rPr lang="en-CA" baseline="0" dirty="0" smtClean="0"/>
              <a:t> 1:  Just like we looked first at the title and date of the article, you need to decide whether an article is going to give you new information that will improve your care</a:t>
            </a:r>
          </a:p>
          <a:p>
            <a:pPr lvl="1">
              <a:buFont typeface="Arial" pitchFamily="34" charset="0"/>
              <a:buChar char="•"/>
            </a:pPr>
            <a:r>
              <a:rPr lang="en-CA" baseline="0" dirty="0" smtClean="0"/>
              <a:t>Is it timely?  - an article on smoking cessation interventions in 1996 may not be appropriate.</a:t>
            </a:r>
          </a:p>
          <a:p>
            <a:pPr lvl="1">
              <a:buFont typeface="Arial" pitchFamily="34" charset="0"/>
              <a:buChar char="•"/>
            </a:pPr>
            <a:r>
              <a:rPr lang="en-CA" baseline="0" dirty="0" smtClean="0"/>
              <a:t>Is it the right group/population (for example, an article that focused just on smoking cessation in teenagers may not be helpful to you if you want to target middle-aged adults in the workplace)</a:t>
            </a:r>
          </a:p>
          <a:p>
            <a:pPr lvl="1">
              <a:buFont typeface="Arial" pitchFamily="34" charset="0"/>
              <a:buNone/>
            </a:pPr>
            <a:r>
              <a:rPr lang="en-CA" baseline="0" dirty="0" smtClean="0"/>
              <a:t>*you may not be able to judge whether the group studied is applicable to your practice by just the title, but this is something to consider when you move on to read the methods section</a:t>
            </a:r>
          </a:p>
          <a:p>
            <a:pPr lvl="1">
              <a:buFont typeface="Arial" pitchFamily="34" charset="0"/>
              <a:buNone/>
            </a:pPr>
            <a:endParaRPr lang="en-CA" baseline="0" dirty="0" smtClean="0"/>
          </a:p>
          <a:p>
            <a:r>
              <a:rPr lang="en-CA" baseline="0" dirty="0" smtClean="0"/>
              <a:t>Question 2:  Is it possible to use the evidence in your agency?  In situations where either the policies or resources do not allow the implementation of good research evidence, you may need to act as an advocate and educate others</a:t>
            </a:r>
          </a:p>
          <a:p>
            <a:endParaRPr lang="en-CA" baseline="0" dirty="0" smtClean="0"/>
          </a:p>
          <a:p>
            <a:r>
              <a:rPr lang="en-CA" baseline="0" dirty="0" smtClean="0"/>
              <a:t>Question 3:  Are the study participants similar to your setting?  A study that focused on urban groups may not be applicable to a rural setting or vice versa.  You also need to ask yourself whether you and your agency have the resources to use the evidence (for example, creating a smoking cessation bulletin for television may not be feasible with your project’s budget)</a:t>
            </a:r>
          </a:p>
          <a:p>
            <a:endParaRPr lang="en-CA" baseline="0" dirty="0" smtClean="0"/>
          </a:p>
          <a:p>
            <a:r>
              <a:rPr lang="en-CA" baseline="0" dirty="0" smtClean="0"/>
              <a:t>Question 4:  In the example we examined, there </a:t>
            </a:r>
            <a:r>
              <a:rPr lang="en-CA" u="sng" baseline="0" dirty="0" smtClean="0"/>
              <a:t>might</a:t>
            </a:r>
            <a:r>
              <a:rPr lang="en-CA" u="none" baseline="0" dirty="0" smtClean="0"/>
              <a:t> be a benefit from including the visual effectiveness information.  You would need to weigh this potential benefit against the financial, technical, design, and other resources within your agency.   Are there enough people, with the right skills, and enough time and money to use the evidence?</a:t>
            </a:r>
          </a:p>
          <a:p>
            <a:endParaRPr lang="en-CA" baseline="0" dirty="0" smtClean="0"/>
          </a:p>
          <a:p>
            <a:r>
              <a:rPr lang="en-CA" baseline="0" dirty="0" smtClean="0"/>
              <a:t>Question 5:  All research designs have value and can be used to inform practice, however, some research designs reduce the potential for error in the results.  As we discussed earlier, a large sample size can also strengthen the results.</a:t>
            </a:r>
          </a:p>
          <a:p>
            <a:pPr lvl="1">
              <a:buFont typeface="Arial" pitchFamily="34" charset="0"/>
              <a:buNone/>
            </a:pPr>
            <a:endParaRPr lang="en-CA" baseline="0" dirty="0" smtClean="0"/>
          </a:p>
          <a:p>
            <a:pPr lvl="1">
              <a:buFont typeface="Arial" pitchFamily="34" charset="0"/>
              <a:buNone/>
            </a:pPr>
            <a:endParaRPr lang="en-CA" baseline="0" dirty="0" smtClean="0"/>
          </a:p>
          <a:p>
            <a:pPr lvl="1">
              <a:buFont typeface="Arial" pitchFamily="34" charset="0"/>
              <a:buNone/>
            </a:pPr>
            <a:endParaRPr lang="en-CA" baseline="0" dirty="0" smtClean="0"/>
          </a:p>
          <a:p>
            <a:pPr lvl="1">
              <a:buFont typeface="Arial" pitchFamily="34" charset="0"/>
              <a:buNone/>
            </a:pPr>
            <a:endParaRPr lang="en-CA" baseline="0" dirty="0" smtClean="0"/>
          </a:p>
          <a:p>
            <a:pPr lvl="1">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There are pros and cons to using websites</a:t>
            </a:r>
            <a:r>
              <a:rPr lang="en-CA" baseline="0" dirty="0" smtClean="0"/>
              <a:t> as a source of evidence</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Some websites may be</a:t>
            </a:r>
            <a:r>
              <a:rPr lang="en-CA" baseline="0" dirty="0" smtClean="0"/>
              <a:t> easier than others to review for quality</a:t>
            </a:r>
          </a:p>
          <a:p>
            <a:pPr>
              <a:buFont typeface="Arial" pitchFamily="34" charset="0"/>
              <a:buChar char="•"/>
            </a:pPr>
            <a:r>
              <a:rPr lang="en-CA" baseline="0" dirty="0" smtClean="0"/>
              <a:t>The first thing to consider is the organization or author behind the website – a non-profit, government-funded agency is likely motivated to provide credible information, while other organizations or authors may be trying to sell their products</a:t>
            </a:r>
          </a:p>
          <a:p>
            <a:pPr>
              <a:buFont typeface="Arial" pitchFamily="34" charset="0"/>
              <a:buChar char="•"/>
            </a:pPr>
            <a:r>
              <a:rPr lang="en-CA" dirty="0" smtClean="0"/>
              <a:t>The content should make sense</a:t>
            </a:r>
            <a:r>
              <a:rPr lang="en-CA" baseline="0" dirty="0" smtClean="0"/>
              <a:t> and fit with the information from other credible sources</a:t>
            </a:r>
          </a:p>
          <a:p>
            <a:pPr>
              <a:buFont typeface="Arial" pitchFamily="34" charset="0"/>
              <a:buChar char="•"/>
            </a:pPr>
            <a:r>
              <a:rPr lang="en-CA" baseline="0" dirty="0" smtClean="0"/>
              <a:t>Websites should have a ‘last updated’ date to indicate whether the information is current</a:t>
            </a:r>
          </a:p>
          <a:p>
            <a:pPr>
              <a:buFont typeface="Arial" pitchFamily="34" charset="0"/>
              <a:buChar char="•"/>
            </a:pPr>
            <a:r>
              <a:rPr lang="en-CA" baseline="0" dirty="0" smtClean="0"/>
              <a:t>Claims on the website should be supported with clear references that you can check OR should be an organization or author that has the authority to make claims</a:t>
            </a:r>
          </a:p>
          <a:p>
            <a:pPr>
              <a:buFont typeface="Arial" pitchFamily="34" charset="0"/>
              <a:buChar char="•"/>
            </a:pPr>
            <a:r>
              <a:rPr lang="en-CA" dirty="0" smtClean="0"/>
              <a:t>Any</a:t>
            </a:r>
            <a:r>
              <a:rPr lang="en-CA" baseline="0" dirty="0" smtClean="0"/>
              <a:t> recommendations for clinical practice on the website should be grounded in evidence – a single, small study does not allow the author to claim that their product is effective and should be used all the time by people with all types of health conditions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16</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These are just three examples</a:t>
            </a:r>
            <a:r>
              <a:rPr lang="en-CA" baseline="0" dirty="0" smtClean="0"/>
              <a:t> of websites that will help you retrieve credible and clinically-relevant data</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This is an example drawn from Wikipedia on smoking cessation</a:t>
            </a:r>
          </a:p>
          <a:p>
            <a:pPr>
              <a:buFont typeface="Arial" pitchFamily="34" charset="0"/>
              <a:buChar char="•"/>
            </a:pPr>
            <a:r>
              <a:rPr lang="en-CA" dirty="0" smtClean="0"/>
              <a:t>This is a source of information</a:t>
            </a:r>
            <a:r>
              <a:rPr lang="en-CA" baseline="0" dirty="0" smtClean="0"/>
              <a:t> that allows multiple authors to add and change information – thus the recommendations for smoking cessation are not of a high quality</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18</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This website, however, will help</a:t>
            </a:r>
            <a:r>
              <a:rPr lang="en-CA" baseline="0" dirty="0" smtClean="0"/>
              <a:t> you retrieve credible information</a:t>
            </a:r>
          </a:p>
          <a:p>
            <a:pPr>
              <a:buFont typeface="Arial" pitchFamily="34" charset="0"/>
              <a:buChar char="•"/>
            </a:pPr>
            <a:r>
              <a:rPr lang="en-CA" baseline="0" dirty="0" smtClean="0"/>
              <a:t>The organization is trust-worthy and the website has been updated recently</a:t>
            </a:r>
          </a:p>
          <a:p>
            <a:pPr>
              <a:buFont typeface="Arial" pitchFamily="34" charset="0"/>
              <a:buChar char="•"/>
            </a:pPr>
            <a:r>
              <a:rPr lang="en-CA" baseline="0" dirty="0" smtClean="0"/>
              <a:t>If you were to search for interventions related to smoking cessation ... (flip to next slide)</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t>
            </a:r>
            <a:r>
              <a:rPr lang="en-CA" baseline="0" dirty="0" smtClean="0"/>
              <a:t> You would be able to access this information on preventing postpartum women from starting to smoke again</a:t>
            </a:r>
          </a:p>
          <a:p>
            <a:pPr>
              <a:buFont typeface="Arial" pitchFamily="34" charset="0"/>
              <a:buChar char="•"/>
            </a:pPr>
            <a:r>
              <a:rPr lang="en-CA" baseline="0" dirty="0" smtClean="0"/>
              <a:t>Notice how this website includes the authors, clear references, the original article to verify the content, etc.</a:t>
            </a:r>
            <a:endParaRPr lang="en-CA" dirty="0" smtClean="0"/>
          </a:p>
          <a:p>
            <a:pPr>
              <a:buFont typeface="Arial" pitchFamily="34" charset="0"/>
              <a:buNone/>
            </a:pPr>
            <a:r>
              <a:rPr lang="en-CA" dirty="0" smtClean="0"/>
              <a:t>*Transition into health</a:t>
            </a:r>
            <a:r>
              <a:rPr lang="en-CA" baseline="0" dirty="0" smtClean="0"/>
              <a:t> teaching:</a:t>
            </a:r>
            <a:endParaRPr lang="en-CA" dirty="0" smtClean="0"/>
          </a:p>
          <a:p>
            <a:pPr>
              <a:buFont typeface="Arial" pitchFamily="34" charset="0"/>
              <a:buChar char="•"/>
            </a:pPr>
            <a:r>
              <a:rPr lang="en-CA" dirty="0" smtClean="0"/>
              <a:t>Nurses</a:t>
            </a:r>
            <a:r>
              <a:rPr lang="en-CA" baseline="0" dirty="0" smtClean="0"/>
              <a:t> are not the only people accessing information on the internet</a:t>
            </a:r>
            <a:endParaRPr lang="en-CA" dirty="0" smtClean="0"/>
          </a:p>
          <a:p>
            <a:pPr>
              <a:buFont typeface="Arial" pitchFamily="34" charset="0"/>
              <a:buChar char="•"/>
            </a:pPr>
            <a:r>
              <a:rPr lang="en-CA" dirty="0" smtClean="0"/>
              <a:t>Before considering</a:t>
            </a:r>
            <a:r>
              <a:rPr lang="en-CA" baseline="0" dirty="0" smtClean="0"/>
              <a:t> other sources of evidence, we need to think through how we would teach future patients/clients how to access accurate information using the internet</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dirty="0" smtClean="0"/>
              <a:t>*The start of this slide</a:t>
            </a:r>
            <a:r>
              <a:rPr lang="en-CA" baseline="0" dirty="0" smtClean="0"/>
              <a:t> marks a good point to offer the class a break</a:t>
            </a:r>
            <a:endParaRPr lang="en-CA" dirty="0" smtClean="0"/>
          </a:p>
          <a:p>
            <a:pPr>
              <a:buFont typeface="Arial" pitchFamily="34" charset="0"/>
              <a:buChar char="•"/>
            </a:pPr>
            <a:r>
              <a:rPr lang="en-CA" dirty="0" smtClean="0"/>
              <a:t>So</a:t>
            </a:r>
            <a:r>
              <a:rPr lang="en-CA" baseline="0" dirty="0" smtClean="0"/>
              <a:t> far w</a:t>
            </a:r>
            <a:r>
              <a:rPr lang="en-CA" dirty="0" smtClean="0"/>
              <a:t>e’ve reviewed research</a:t>
            </a:r>
            <a:r>
              <a:rPr lang="en-CA" baseline="0" dirty="0" smtClean="0"/>
              <a:t> articles and websites as sources of evidence or information – we now are going to look at practice </a:t>
            </a:r>
            <a:r>
              <a:rPr lang="en-CA" baseline="0" dirty="0" err="1" smtClean="0"/>
              <a:t>guidines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For example,</a:t>
            </a:r>
            <a:r>
              <a:rPr lang="en-CA" baseline="0" dirty="0" smtClean="0"/>
              <a:t> let’s look at the RNAO best practice search engine pictured here</a:t>
            </a:r>
            <a:endParaRPr lang="en-CA"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As</a:t>
            </a:r>
            <a:r>
              <a:rPr lang="en-CA" baseline="0" dirty="0" smtClean="0"/>
              <a:t> the scenario highlighted, providing evidenced-based care requires several skills</a:t>
            </a:r>
          </a:p>
          <a:p>
            <a:pPr>
              <a:buFont typeface="Arial" pitchFamily="34" charset="0"/>
              <a:buChar char="•"/>
            </a:pPr>
            <a:r>
              <a:rPr lang="en-CA" baseline="0" dirty="0" smtClean="0"/>
              <a:t>These skills include (1) finding (or retrieving) evidence, (2) assessing (or reviewing) the quality of the evidence, and (3) communicating the evidence through documentation and teaching patients/clients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If we </a:t>
            </a:r>
            <a:r>
              <a:rPr lang="en-CA" baseline="0" dirty="0" smtClean="0"/>
              <a:t>searched the phrase “pain management” we would find that a best practice guideline exists – a snapshot of it is pictured here</a:t>
            </a:r>
          </a:p>
          <a:p>
            <a:pPr>
              <a:buFont typeface="Arial" pitchFamily="34" charset="0"/>
              <a:buChar char="•"/>
            </a:pPr>
            <a:r>
              <a:rPr lang="en-CA" baseline="0" dirty="0" smtClean="0"/>
              <a:t>This practice guideline provides recommendations and also the ‘grade’ of the recommendation which tells us the strength of the evidence on which they are based (level C = expert opinion, level B = clinical studies (not randomized controlled trials), and level A = randomized controlled trial or meta-analysis of randomized controlled trials)</a:t>
            </a:r>
          </a:p>
          <a:p>
            <a:pPr>
              <a:buFont typeface="Arial" pitchFamily="34" charset="0"/>
              <a:buChar char="•"/>
            </a:pPr>
            <a:r>
              <a:rPr lang="en-CA" baseline="0" dirty="0" smtClean="0"/>
              <a:t>This guideline includes recommendations for assessment, re-assessment, documentation, communication, management, patient safety, and more</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23</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dirty="0" smtClean="0"/>
              <a:t>*Ask:  who here has searched for diagnoses</a:t>
            </a:r>
            <a:r>
              <a:rPr lang="en-CA" baseline="0" dirty="0" smtClean="0"/>
              <a:t> or treatments for their own symptoms in the class?</a:t>
            </a:r>
          </a:p>
          <a:p>
            <a:pPr>
              <a:buFont typeface="Arial" pitchFamily="34" charset="0"/>
              <a:buChar char="•"/>
            </a:pPr>
            <a:r>
              <a:rPr lang="en-CA" baseline="0" dirty="0" smtClean="0"/>
              <a:t>People have become ‘health consumers’ and are more active in accessing health information with increasing internet access</a:t>
            </a:r>
          </a:p>
        </p:txBody>
      </p:sp>
      <p:sp>
        <p:nvSpPr>
          <p:cNvPr id="4" name="Slide Number Placeholder 3"/>
          <p:cNvSpPr>
            <a:spLocks noGrp="1"/>
          </p:cNvSpPr>
          <p:nvPr>
            <p:ph type="sldNum" sz="quarter" idx="10"/>
          </p:nvPr>
        </p:nvSpPr>
        <p:spPr/>
        <p:txBody>
          <a:bodyPr/>
          <a:lstStyle/>
          <a:p>
            <a:fld id="{BF5B121C-0F05-48DA-9773-A81D4534354E}" type="slidenum">
              <a:rPr lang="en-CA" smtClean="0"/>
              <a:pPr/>
              <a:t>24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It is unlikely</a:t>
            </a:r>
            <a:r>
              <a:rPr lang="en-CA" baseline="0" dirty="0" smtClean="0"/>
              <a:t> that you will be able to teach an individual everything there is to know accessing quality health information online AND that the individual will remember everything you say</a:t>
            </a:r>
            <a:endParaRPr lang="en-CA" dirty="0" smtClean="0"/>
          </a:p>
          <a:p>
            <a:pPr>
              <a:buFont typeface="Arial" pitchFamily="34" charset="0"/>
              <a:buChar char="•"/>
            </a:pPr>
            <a:r>
              <a:rPr lang="en-CA" dirty="0" smtClean="0"/>
              <a:t>However, </a:t>
            </a:r>
            <a:r>
              <a:rPr lang="en-CA" baseline="0" dirty="0" smtClean="0"/>
              <a:t>there are various online tools that can help people access credible health information and can be repeatedly reviewed online when help is needed</a:t>
            </a:r>
          </a:p>
          <a:p>
            <a:pPr>
              <a:buFont typeface="Arial" pitchFamily="34" charset="0"/>
              <a:buChar char="•"/>
            </a:pPr>
            <a:r>
              <a:rPr lang="en-CA" baseline="0" dirty="0" smtClean="0"/>
              <a:t>Clients/Patients can also be directed to reputable websites to use when they need to find health information</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26</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‘health literacy’ = skills to enable access,</a:t>
            </a:r>
            <a:r>
              <a:rPr lang="en-CA" baseline="0" dirty="0" smtClean="0"/>
              <a:t> understanding, and use of information for health (according to the Canadian Council on Learning) – this includes not only literacy or the ability to read, but also the ability to read in the language with which the information is presented and the ability to appropriate weight what is read and decide whether the information is applicable</a:t>
            </a:r>
          </a:p>
          <a:p>
            <a:pPr>
              <a:buFont typeface="Arial" pitchFamily="34" charset="0"/>
              <a:buNone/>
            </a:pPr>
            <a:endParaRPr lang="en-CA" baseline="0" dirty="0" smtClean="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27</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This is what you</a:t>
            </a:r>
            <a:r>
              <a:rPr lang="en-CA" baseline="0" dirty="0" smtClean="0"/>
              <a:t> would find if you searched “diaper rash” on the Mayo Clinic website</a:t>
            </a:r>
          </a:p>
          <a:p>
            <a:pPr>
              <a:buFont typeface="Arial" pitchFamily="34" charset="0"/>
              <a:buChar char="•"/>
            </a:pPr>
            <a:r>
              <a:rPr lang="en-CA" baseline="0" dirty="0" smtClean="0"/>
              <a:t>Note that this website includes a definition and picture, symptoms, causes, tips in preparing for a doctor’s appointment, treatments, lifestyle and home remedies, and prevention – that is a lot of information at someone’s fingertips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28</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Individuals may participate in online</a:t>
            </a:r>
            <a:r>
              <a:rPr lang="en-CA" baseline="0" dirty="0" smtClean="0"/>
              <a:t> support groups that eliminate the need to travel to a specific location for a specific duration of time</a:t>
            </a:r>
          </a:p>
          <a:p>
            <a:pPr>
              <a:buFont typeface="Arial" pitchFamily="34" charset="0"/>
              <a:buChar char="•"/>
            </a:pPr>
            <a:r>
              <a:rPr lang="en-CA" baseline="0" dirty="0" smtClean="0"/>
              <a:t>Allows easy access for individuals living in rural areas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29</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Many online</a:t>
            </a:r>
            <a:r>
              <a:rPr lang="en-CA" baseline="0" dirty="0" smtClean="0"/>
              <a:t> </a:t>
            </a:r>
            <a:r>
              <a:rPr lang="en-CA" dirty="0" smtClean="0"/>
              <a:t>chronic</a:t>
            </a:r>
            <a:r>
              <a:rPr lang="en-CA" baseline="0" dirty="0" smtClean="0"/>
              <a:t> disease tools can be used to help individuals record, track, and make good decisions about their condition(s)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30</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Health forums </a:t>
            </a:r>
            <a:r>
              <a:rPr lang="en-CA" i="1" dirty="0" smtClean="0"/>
              <a:t>may</a:t>
            </a:r>
            <a:r>
              <a:rPr lang="en-CA" i="0" dirty="0" smtClean="0"/>
              <a:t> be a helpful source</a:t>
            </a:r>
            <a:r>
              <a:rPr lang="en-CA" i="0" baseline="0" dirty="0" smtClean="0"/>
              <a:t> of information if monitored by a qualified professional, however, many health forums contain faulty information and patients/clients should be educated in how to assess the quality of these websites just like other health information websites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31</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we have seen good</a:t>
            </a:r>
            <a:r>
              <a:rPr lang="en-CA" baseline="0" dirty="0" smtClean="0"/>
              <a:t>, quality evidence can inform nursing practice. </a:t>
            </a:r>
          </a:p>
          <a:p>
            <a:endParaRPr lang="en-CA" baseline="0" dirty="0" smtClean="0"/>
          </a:p>
          <a:p>
            <a:r>
              <a:rPr lang="en-CA" baseline="0" dirty="0" smtClean="0"/>
              <a:t>Data collected in nursing can also inform and advance nursing practice </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32</a:t>
            </a:fld>
            <a:endParaRPr lang="en-CA"/>
          </a:p>
        </p:txBody>
      </p:sp>
    </p:spTree>
    <p:extLst>
      <p:ext uri="{BB962C8B-B14F-4D97-AF65-F5344CB8AC3E}">
        <p14:creationId xmlns:p14="http://schemas.microsoft.com/office/powerpoint/2010/main" val="4133223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smtClean="0"/>
              <a:t>Data collection not new; technology presents new opportunities to support</a:t>
            </a:r>
            <a:r>
              <a:rPr lang="en-CA" baseline="0" dirty="0" smtClean="0"/>
              <a:t> nurses and improve patient outcomes. </a:t>
            </a:r>
            <a:endParaRPr lang="en-CA" dirty="0" smtClean="0"/>
          </a:p>
          <a:p>
            <a:pPr marL="171450" indent="-171450">
              <a:buFont typeface="Arial" pitchFamily="34" charset="0"/>
              <a:buChar char="•"/>
            </a:pPr>
            <a:endParaRPr lang="en-CA" dirty="0" smtClean="0"/>
          </a:p>
          <a:p>
            <a:pPr marL="171450" indent="-171450">
              <a:buFont typeface="Arial" pitchFamily="34" charset="0"/>
              <a:buChar char="•"/>
            </a:pPr>
            <a:r>
              <a:rPr lang="en-CA" dirty="0" smtClean="0"/>
              <a:t>For example, if difficulties with skin integrity</a:t>
            </a:r>
            <a:r>
              <a:rPr lang="en-CA" baseline="0" dirty="0" smtClean="0"/>
              <a:t> was an issue identified in a certain unit, managers could encourage nurses to pay special attention to this area. </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33</a:t>
            </a:fld>
            <a:endParaRPr lang="en-CA"/>
          </a:p>
        </p:txBody>
      </p:sp>
    </p:spTree>
    <p:extLst>
      <p:ext uri="{BB962C8B-B14F-4D97-AF65-F5344CB8AC3E}">
        <p14:creationId xmlns:p14="http://schemas.microsoft.com/office/powerpoint/2010/main" val="145684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smtClean="0"/>
              <a:t>W</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34</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Having a common nursing</a:t>
            </a:r>
            <a:r>
              <a:rPr lang="en-CA" baseline="0" dirty="0" smtClean="0"/>
              <a:t> language allows for communication across different geographic locations, cultures, and health sectors</a:t>
            </a:r>
          </a:p>
          <a:p>
            <a:pPr>
              <a:buFont typeface="Arial" pitchFamily="34" charset="0"/>
              <a:buChar char="•"/>
            </a:pPr>
            <a:r>
              <a:rPr lang="en-CA" baseline="0" dirty="0" smtClean="0"/>
              <a:t>Created by the International Council of Nurses </a:t>
            </a:r>
          </a:p>
        </p:txBody>
      </p:sp>
      <p:sp>
        <p:nvSpPr>
          <p:cNvPr id="4" name="Slide Number Placeholder 3"/>
          <p:cNvSpPr>
            <a:spLocks noGrp="1"/>
          </p:cNvSpPr>
          <p:nvPr>
            <p:ph type="sldNum" sz="quarter" idx="10"/>
          </p:nvPr>
        </p:nvSpPr>
        <p:spPr/>
        <p:txBody>
          <a:bodyPr/>
          <a:lstStyle/>
          <a:p>
            <a:fld id="{BF5B121C-0F05-48DA-9773-A81D4534354E}" type="slidenum">
              <a:rPr lang="en-CA" smtClean="0"/>
              <a:pPr/>
              <a:t>35</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baseline="0" dirty="0" smtClean="0"/>
              <a:t>This common language of medical terms opens up opportunities for studying the clinical effectiveness of interventions, but is broader in that it crosses both professional and geographic boundaries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smtClean="0"/>
              <a:t>Due to the increasing wealth of interventions and diagnoses, any common language needs to be constantly updated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smtClean="0"/>
              <a:t>This ‘language’ is currently maintained by the International Health Terminology Standards Organization (of which Canada is a member)</a:t>
            </a:r>
          </a:p>
        </p:txBody>
      </p:sp>
      <p:sp>
        <p:nvSpPr>
          <p:cNvPr id="4" name="Slide Number Placeholder 3"/>
          <p:cNvSpPr>
            <a:spLocks noGrp="1"/>
          </p:cNvSpPr>
          <p:nvPr>
            <p:ph type="sldNum" sz="quarter" idx="10"/>
          </p:nvPr>
        </p:nvSpPr>
        <p:spPr/>
        <p:txBody>
          <a:bodyPr/>
          <a:lstStyle/>
          <a:p>
            <a:fld id="{BF5B121C-0F05-48DA-9773-A81D4534354E}" type="slidenum">
              <a:rPr lang="en-CA" smtClean="0"/>
              <a:pPr/>
              <a:t>36</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mapping of the ICNP to SNOMED</a:t>
            </a:r>
            <a:r>
              <a:rPr lang="en-CA" baseline="0" dirty="0" smtClean="0"/>
              <a:t> CT found that 80% of concepts in the ICNP had matches in SNOMED CT </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37</a:t>
            </a:fld>
            <a:endParaRPr lang="en-CA"/>
          </a:p>
        </p:txBody>
      </p:sp>
    </p:spTree>
    <p:extLst>
      <p:ext uri="{BB962C8B-B14F-4D97-AF65-F5344CB8AC3E}">
        <p14:creationId xmlns:p14="http://schemas.microsoft.com/office/powerpoint/2010/main" val="4196528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Sites participating in this</a:t>
            </a:r>
            <a:r>
              <a:rPr lang="en-CA" baseline="0" dirty="0" smtClean="0"/>
              <a:t> project included those in Ontario, Saskatchewan, and Manitoba</a:t>
            </a:r>
          </a:p>
          <a:p>
            <a:pPr>
              <a:buFont typeface="Arial" pitchFamily="34" charset="0"/>
              <a:buChar char="•"/>
            </a:pPr>
            <a:r>
              <a:rPr lang="en-CA" baseline="0" dirty="0" smtClean="0"/>
              <a:t>Data was collected in acute care, complex continuing care, long-term care, and home care</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39</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Canadian Nurses Association mapped five outcome categories with the ICNP and published this cross-mapping with the International Council of Nurses to further the use of standard clinical terminology</a:t>
            </a:r>
          </a:p>
          <a:p>
            <a:r>
              <a:rPr lang="en-CA" baseline="0" dirty="0" smtClean="0"/>
              <a:t>-the Canadian Nurses Association is currently working on developing a structured reporting system that will include specific spaces designated for the documentation of specific information</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41</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The data collected in this project</a:t>
            </a:r>
            <a:r>
              <a:rPr lang="en-CA" baseline="0" dirty="0" smtClean="0"/>
              <a:t> is similar to that collected in a longitudinal research study with multiple sites (ON, PEI, SK), a large sample size, and a large quantity of collected data – thus the data collected in this project is of a high level of quality</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43</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Goal to increase the standardization of nursing practice, collection of patient data, and visibility of nursing practice outcomes. </a:t>
            </a:r>
          </a:p>
          <a:p>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44</a:t>
            </a:fld>
            <a:endParaRPr lang="en-CA"/>
          </a:p>
        </p:txBody>
      </p:sp>
    </p:spTree>
    <p:extLst>
      <p:ext uri="{BB962C8B-B14F-4D97-AF65-F5344CB8AC3E}">
        <p14:creationId xmlns:p14="http://schemas.microsoft.com/office/powerpoint/2010/main" val="1374783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We mentioned the unique,</a:t>
            </a:r>
            <a:r>
              <a:rPr lang="en-CA" baseline="0" dirty="0" smtClean="0"/>
              <a:t> interoperability of EHRs and the requirement for standard health terminology</a:t>
            </a:r>
          </a:p>
          <a:p>
            <a:pPr>
              <a:buFont typeface="Arial" pitchFamily="34" charset="0"/>
              <a:buChar char="•"/>
            </a:pPr>
            <a:r>
              <a:rPr lang="en-CA" baseline="0" dirty="0" smtClean="0"/>
              <a:t>Now let’s consider a scenario</a:t>
            </a:r>
            <a:endParaRPr lang="en-CA" dirty="0" smtClean="0"/>
          </a:p>
          <a:p>
            <a:pPr>
              <a:buFont typeface="Arial" pitchFamily="34" charset="0"/>
              <a:buChar char="•"/>
            </a:pPr>
            <a:r>
              <a:rPr lang="en-CA" dirty="0" smtClean="0"/>
              <a:t>Health professionals</a:t>
            </a:r>
            <a:r>
              <a:rPr lang="en-CA" baseline="0" dirty="0" smtClean="0"/>
              <a:t> involved include:</a:t>
            </a:r>
          </a:p>
          <a:p>
            <a:pPr marL="228600" indent="-228600">
              <a:buFont typeface="+mj-lt"/>
              <a:buAutoNum type="arabicPeriod"/>
            </a:pPr>
            <a:r>
              <a:rPr lang="en-CA" baseline="0" dirty="0" smtClean="0"/>
              <a:t>Doctor to write the order</a:t>
            </a:r>
          </a:p>
          <a:p>
            <a:pPr marL="228600" indent="-228600">
              <a:buFont typeface="+mj-lt"/>
              <a:buAutoNum type="arabicPeriod"/>
            </a:pPr>
            <a:r>
              <a:rPr lang="en-CA" baseline="0" dirty="0" smtClean="0"/>
              <a:t>Pharmacist to fill the order</a:t>
            </a:r>
          </a:p>
          <a:p>
            <a:pPr marL="228600" indent="-228600">
              <a:buFont typeface="+mj-lt"/>
              <a:buAutoNum type="arabicPeriod"/>
            </a:pPr>
            <a:r>
              <a:rPr lang="en-CA" baseline="0" dirty="0" smtClean="0"/>
              <a:t>Acute care nurse to start the drug (and be able to understand who receives what drug, in what dose, delivered via what route, at what time, etc.) and draw blood samples for monitoring</a:t>
            </a:r>
          </a:p>
          <a:p>
            <a:pPr marL="228600" indent="-228600">
              <a:buFont typeface="+mj-lt"/>
              <a:buAutoNum type="arabicPeriod"/>
            </a:pPr>
            <a:r>
              <a:rPr lang="en-CA" dirty="0" smtClean="0"/>
              <a:t>Laboratory</a:t>
            </a:r>
            <a:r>
              <a:rPr lang="en-CA" baseline="0" dirty="0" smtClean="0"/>
              <a:t> technologist to analyze blood sample</a:t>
            </a:r>
          </a:p>
          <a:p>
            <a:pPr marL="228600" indent="-228600">
              <a:buFont typeface="+mj-lt"/>
              <a:buAutoNum type="arabicPeriod"/>
            </a:pPr>
            <a:r>
              <a:rPr lang="en-CA" baseline="0" dirty="0" smtClean="0"/>
              <a:t>Potentially home care nurse if the patient/client requires follow-up nursing care after discharge</a:t>
            </a:r>
          </a:p>
          <a:p>
            <a:pPr marL="228600" indent="-228600">
              <a:buFont typeface="+mj-lt"/>
              <a:buAutoNum type="arabicPeriod"/>
            </a:pPr>
            <a:r>
              <a:rPr lang="en-CA" baseline="0" dirty="0" smtClean="0"/>
              <a:t>Potentially family doctor to continue monitoring condition post-discharge</a:t>
            </a:r>
          </a:p>
          <a:p>
            <a:pPr marL="228600" indent="-228600">
              <a:buFont typeface="+mj-lt"/>
              <a:buAutoNum type="arabicPeriod"/>
            </a:pPr>
            <a:endParaRPr lang="en-CA" baseline="0" dirty="0" smtClean="0"/>
          </a:p>
          <a:p>
            <a:pPr marL="228600" indent="-228600">
              <a:buFont typeface="+mj-lt"/>
              <a:buNone/>
            </a:pPr>
            <a:r>
              <a:rPr lang="en-CA" baseline="0" dirty="0" smtClean="0"/>
              <a:t>Documents:</a:t>
            </a:r>
          </a:p>
          <a:p>
            <a:pPr marL="228600" indent="-228600">
              <a:buFont typeface="+mj-lt"/>
              <a:buAutoNum type="arabicPeriod"/>
            </a:pPr>
            <a:r>
              <a:rPr lang="en-CA" baseline="0" dirty="0" smtClean="0"/>
              <a:t>Prescription form &amp; medication administration record</a:t>
            </a:r>
          </a:p>
          <a:p>
            <a:pPr marL="228600" indent="-228600">
              <a:buFont typeface="+mj-lt"/>
              <a:buAutoNum type="arabicPeriod"/>
            </a:pPr>
            <a:r>
              <a:rPr lang="en-CA" baseline="0" dirty="0" err="1" smtClean="0"/>
              <a:t>Bloodwork</a:t>
            </a:r>
            <a:r>
              <a:rPr lang="en-CA" baseline="0" dirty="0" smtClean="0"/>
              <a:t> requisition</a:t>
            </a:r>
          </a:p>
          <a:p>
            <a:pPr marL="228600" indent="-228600">
              <a:buFont typeface="+mj-lt"/>
              <a:buAutoNum type="arabicPeriod"/>
            </a:pPr>
            <a:r>
              <a:rPr lang="en-CA" baseline="0" dirty="0" smtClean="0"/>
              <a:t>EHRs (laboratory technician entry of </a:t>
            </a:r>
            <a:r>
              <a:rPr lang="en-CA" baseline="0" dirty="0" err="1" smtClean="0"/>
              <a:t>bloodwork</a:t>
            </a:r>
            <a:r>
              <a:rPr lang="en-CA" baseline="0" dirty="0" smtClean="0"/>
              <a:t> results, nursing documentation, etc.)</a:t>
            </a:r>
          </a:p>
          <a:p>
            <a:pPr marL="228600" indent="-228600">
              <a:buFont typeface="+mj-lt"/>
              <a:buAutoNum type="arabicPeriod"/>
            </a:pPr>
            <a:r>
              <a:rPr lang="en-CA" baseline="0" dirty="0" smtClean="0"/>
              <a:t>Potentially pre-printed orders for titration of heparin drip based on </a:t>
            </a:r>
            <a:r>
              <a:rPr lang="en-CA" baseline="0" dirty="0" err="1" smtClean="0"/>
              <a:t>bloodwork</a:t>
            </a:r>
            <a:endParaRPr lang="en-CA" baseline="0" dirty="0" smtClean="0"/>
          </a:p>
          <a:p>
            <a:pPr marL="228600" indent="-228600">
              <a:buFont typeface="+mj-lt"/>
              <a:buNone/>
            </a:pPr>
            <a:endParaRPr lang="en-CA" baseline="0" dirty="0" smtClean="0"/>
          </a:p>
          <a:p>
            <a:pPr marL="228600" indent="-228600">
              <a:buFont typeface="+mj-lt"/>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45</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Let’s re-visit this scenario</a:t>
            </a:r>
          </a:p>
          <a:p>
            <a:pPr>
              <a:buFont typeface="Arial" pitchFamily="34" charset="0"/>
              <a:buChar char="•"/>
            </a:pPr>
            <a:r>
              <a:rPr lang="en-CA" dirty="0" smtClean="0"/>
              <a:t>In light of what we’ve learned, would</a:t>
            </a:r>
            <a:r>
              <a:rPr lang="en-CA" baseline="0" dirty="0" smtClean="0"/>
              <a:t> you do anything differently?</a:t>
            </a:r>
          </a:p>
          <a:p>
            <a:pPr>
              <a:buFont typeface="Arial" pitchFamily="34" charset="0"/>
              <a:buNone/>
            </a:pPr>
            <a:r>
              <a:rPr lang="en-CA" baseline="0" dirty="0" smtClean="0"/>
              <a:t>*If there is internet access in the classroom, have a student look up the RNAO best practice guidelines for pressure ulcers and determine how this </a:t>
            </a:r>
            <a:r>
              <a:rPr lang="en-CA" baseline="0" smtClean="0"/>
              <a:t>situation should be handled</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46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EIP does not discount the role of experience</a:t>
            </a:r>
          </a:p>
          <a:p>
            <a:pPr>
              <a:buFont typeface="Arial" pitchFamily="34" charset="0"/>
              <a:buChar char="•"/>
            </a:pPr>
            <a:r>
              <a:rPr lang="en-CA" dirty="0" smtClean="0"/>
              <a:t>Consider how Dr. Oliver Wendell Holmes</a:t>
            </a:r>
            <a:r>
              <a:rPr lang="en-CA" baseline="0" dirty="0" smtClean="0"/>
              <a:t> theorized that women were dying after childbirth due to germs carried on the hands of doctors - no official research was used to come to this conclusion</a:t>
            </a:r>
          </a:p>
          <a:p>
            <a:pPr>
              <a:buFont typeface="Arial" pitchFamily="34" charset="0"/>
              <a:buChar char="•"/>
            </a:pPr>
            <a:r>
              <a:rPr lang="en-CA" baseline="0" dirty="0" smtClean="0"/>
              <a:t>However, there are examples were expert opinions were wrong, such as bloodletting – this practice has been largely abandoned for treatment of, for example, fevers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Where expert opinion</a:t>
            </a:r>
            <a:r>
              <a:rPr lang="en-CA" baseline="0" dirty="0" smtClean="0"/>
              <a:t> and experience may have worked in the past, the current state of health care has increased the need for EIP</a:t>
            </a:r>
          </a:p>
          <a:p>
            <a:pPr>
              <a:buFont typeface="Arial" pitchFamily="34" charset="0"/>
              <a:buChar char="•"/>
            </a:pPr>
            <a:r>
              <a:rPr lang="en-CA" baseline="0" dirty="0" smtClean="0"/>
              <a:t>With new information and new interventions being continually published, there are fewer ‘experts’ and individuals with a lot of experience to guide nursing practice</a:t>
            </a:r>
          </a:p>
          <a:p>
            <a:pPr>
              <a:buFont typeface="Arial" pitchFamily="34" charset="0"/>
              <a:buChar char="•"/>
            </a:pPr>
            <a:r>
              <a:rPr lang="en-CA" baseline="0" dirty="0" smtClean="0"/>
              <a:t>The recent focus on patient safety has focused efforts on some level of standardizing interventions so that individuals treated at different health care organizations can expect the same outcomes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Evidence can be retrieved from a variety of sources</a:t>
            </a:r>
          </a:p>
          <a:p>
            <a:pPr>
              <a:buFont typeface="Arial" pitchFamily="34" charset="0"/>
              <a:buChar char="•"/>
            </a:pPr>
            <a:r>
              <a:rPr lang="en-CA" dirty="0" smtClean="0"/>
              <a:t>The source</a:t>
            </a:r>
            <a:r>
              <a:rPr lang="en-CA" baseline="0" dirty="0" smtClean="0"/>
              <a:t> used in a situation may depend on the resources at your disposal (e.g. Access to medical databases)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work through an example using a research article.</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If</a:t>
            </a:r>
            <a:r>
              <a:rPr lang="en-CA" baseline="0" dirty="0" smtClean="0"/>
              <a:t> students do not volunteer information, ask them is this article recent?  Is it from a </a:t>
            </a:r>
            <a:r>
              <a:rPr lang="en-CA" dirty="0" smtClean="0"/>
              <a:t>peer-reviewed journal?</a:t>
            </a:r>
          </a:p>
        </p:txBody>
      </p:sp>
      <p:sp>
        <p:nvSpPr>
          <p:cNvPr id="4" name="Slide Number Placeholder 3"/>
          <p:cNvSpPr>
            <a:spLocks noGrp="1"/>
          </p:cNvSpPr>
          <p:nvPr>
            <p:ph type="sldNum" sz="quarter" idx="10"/>
          </p:nvPr>
        </p:nvSpPr>
        <p:spPr/>
        <p:txBody>
          <a:bodyPr/>
          <a:lstStyle/>
          <a:p>
            <a:fld id="{BF5B121C-0F05-48DA-9773-A81D4534354E}" type="slidenum">
              <a:rPr lang="en-CA" smtClean="0"/>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dirty="0" smtClean="0"/>
              <a:t>A</a:t>
            </a:r>
            <a:r>
              <a:rPr lang="en-CA" baseline="0" dirty="0" smtClean="0"/>
              <a:t> peer-reviewed journal means that all published articles are reviewed by experts in the field for errors in methods, data analysis, conclusions drawn, etc. – this process helps ensure that all articles published in the journal are of a high quality</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AE65E36-97AD-4777-AFE1-8460ABD20757}"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5696"/>
            <a:ext cx="1979712" cy="80230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DF6FB50-48E6-4F29-AE95-44BD7BDE0091}"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73EECAB-3889-44A6-BC25-52DACE636C71}"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E3E078F-6DD0-40CA-A0E0-AFCF60DE0D04}"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5696"/>
            <a:ext cx="1979712" cy="80230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80E5D-0F7C-47EF-8201-398A6D6FD070}"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B3351B8-2912-41AC-8404-835AC39B4DD3}" type="datetime1">
              <a:rPr lang="en-CA" smtClean="0"/>
              <a:pPr/>
              <a:t>09/12/2013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C0B4A38-983C-4F0F-A755-AFAE35914A58}" type="datetime1">
              <a:rPr lang="en-CA" smtClean="0"/>
              <a:pPr/>
              <a:t>09/12/2013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39C21A2-8A80-4EE5-A9B8-85780CAB65C0}" type="datetime1">
              <a:rPr lang="en-CA" smtClean="0"/>
              <a:pPr/>
              <a:t>09/12/2013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6E2E7-50BA-4223-8D5F-A1CC061FBEEF}" type="datetime1">
              <a:rPr lang="en-CA" smtClean="0"/>
              <a:pPr/>
              <a:t>09/12/2013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AF9D0-EEBB-41A3-9F82-A152435F7D36}" type="datetime1">
              <a:rPr lang="en-CA" smtClean="0"/>
              <a:pPr/>
              <a:t>09/12/2013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B684B-0B07-45DC-A4C7-E1FA8DF49C79}" type="datetime1">
              <a:rPr lang="en-CA" smtClean="0"/>
              <a:pPr/>
              <a:t>09/12/2013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38427-DFC5-4FA8-8D37-C3ED8D5E5404}" type="datetime1">
              <a:rPr lang="en-CA" smtClean="0"/>
              <a:pPr/>
              <a:t>09/12/2013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BFC8F-96C8-4FD3-A828-234E02AD8AC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sl.infoway-inforoute.ca/content/dispPage.asp?cw_page=snomedct_e" TargetMode="External"/><Relationship Id="rId3" Type="http://schemas.openxmlformats.org/officeDocument/2006/relationships/hyperlink" Target="http://www.icn.ch/pillarsprograms/international-classification-for-nursing-practice-icnpr/" TargetMode="External"/><Relationship Id="rId7" Type="http://schemas.openxmlformats.org/officeDocument/2006/relationships/hyperlink" Target="http://www.cna-aiic.ca/en/new-advances-in-patient-safety-through-nursing-assessments-in-electronic-health-records/" TargetMode="External"/><Relationship Id="rId2" Type="http://schemas.openxmlformats.org/officeDocument/2006/relationships/hyperlink" Target="http://www.oag-bvg.gc.ca/internet/docs/parl_oag_201004_07_e.pdf" TargetMode="External"/><Relationship Id="rId1" Type="http://schemas.openxmlformats.org/officeDocument/2006/relationships/slideLayout" Target="../slideLayouts/slideLayout2.xml"/><Relationship Id="rId6" Type="http://schemas.openxmlformats.org/officeDocument/2006/relationships/hyperlink" Target="http://rnao.ca/bpg/initiatives/nursing-order-sets" TargetMode="External"/><Relationship Id="rId5" Type="http://schemas.openxmlformats.org/officeDocument/2006/relationships/hyperlink" Target="http://www2.cna-aiic.ca/c-hobic/about/default_e.aspx" TargetMode="External"/><Relationship Id="rId4" Type="http://schemas.openxmlformats.org/officeDocument/2006/relationships/hyperlink" Target="http://www.cna-aiic.ca/en/improve-your-workplace/nursing-informat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algn="ctr">
              <a:buNone/>
            </a:pPr>
            <a:r>
              <a:rPr lang="en-CA" dirty="0" smtClean="0"/>
              <a:t>    You are a student nurse and have arrived on a general surgery floor for your first shift.  One of the clients/patients assigned to you is restricted to bed and has a stage II pressure ulcer on his buttocks.  You notice that the nurse looking after this gentleman  positioned him using a ‘donut’ to relieve pressure over the pressure ulcer, but seem to recall learning that ‘donuts’ only shift pressure to new areas of the body.  </a:t>
            </a:r>
          </a:p>
          <a:p>
            <a:pPr algn="ctr">
              <a:buNone/>
            </a:pPr>
            <a:endParaRPr lang="en-CA" dirty="0" smtClean="0"/>
          </a:p>
          <a:p>
            <a:pPr algn="ctr">
              <a:buNone/>
            </a:pPr>
            <a:r>
              <a:rPr lang="en-CA" u="sng" dirty="0" smtClean="0"/>
              <a:t>What would you do?</a:t>
            </a:r>
            <a:endParaRPr lang="en-CA" u="sng"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14402"/>
          </a:xfrm>
        </p:spPr>
        <p:txBody>
          <a:bodyPr>
            <a:normAutofit/>
          </a:bodyPr>
          <a:lstStyle/>
          <a:p>
            <a:r>
              <a:rPr lang="en-CA" sz="3200" dirty="0" smtClean="0"/>
              <a:t>Vogt, F. &amp; </a:t>
            </a:r>
            <a:r>
              <a:rPr lang="en-CA" sz="3200" dirty="0" err="1" smtClean="0"/>
              <a:t>Marteau</a:t>
            </a:r>
            <a:r>
              <a:rPr lang="en-CA" sz="3200" dirty="0" smtClean="0"/>
              <a:t>, T.M.  (2012, January).  Perceived effectiveness of stop smoking interventions:  Impact of presenting evidence using numbers, visual displays, and different timeframes.  </a:t>
            </a:r>
            <a:r>
              <a:rPr lang="en-CA" sz="3200" i="1" dirty="0" smtClean="0"/>
              <a:t>Nicotine &amp; Tobacco Research, 14</a:t>
            </a:r>
            <a:r>
              <a:rPr lang="en-CA" sz="3200" dirty="0" smtClean="0"/>
              <a:t>(2), pg. 200-208.</a:t>
            </a:r>
            <a:endParaRPr lang="en-CA" sz="3200" dirty="0"/>
          </a:p>
        </p:txBody>
      </p:sp>
      <p:sp>
        <p:nvSpPr>
          <p:cNvPr id="3" name="Content Placeholder 2"/>
          <p:cNvSpPr>
            <a:spLocks noGrp="1"/>
          </p:cNvSpPr>
          <p:nvPr>
            <p:ph idx="1"/>
          </p:nvPr>
        </p:nvSpPr>
        <p:spPr>
          <a:xfrm>
            <a:off x="457200" y="3789040"/>
            <a:ext cx="8229600" cy="2337123"/>
          </a:xfrm>
        </p:spPr>
        <p:txBody>
          <a:bodyPr>
            <a:normAutofit/>
          </a:bodyPr>
          <a:lstStyle/>
          <a:p>
            <a:pPr algn="ctr">
              <a:buNone/>
            </a:pPr>
            <a:endParaRPr lang="en-CA" dirty="0" smtClean="0"/>
          </a:p>
          <a:p>
            <a:pPr algn="ctr">
              <a:buNone/>
            </a:pPr>
            <a:endParaRPr lang="en-CA" dirty="0" smtClean="0"/>
          </a:p>
          <a:p>
            <a:pPr algn="ctr">
              <a:buNone/>
            </a:pPr>
            <a:r>
              <a:rPr lang="en-CA" dirty="0" smtClean="0"/>
              <a:t>What do you think of it so far?</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Peer Reviewed?</a:t>
            </a:r>
            <a:endParaRPr lang="en-CA" dirty="0"/>
          </a:p>
        </p:txBody>
      </p:sp>
      <p:sp>
        <p:nvSpPr>
          <p:cNvPr id="3" name="Content Placeholder 2"/>
          <p:cNvSpPr>
            <a:spLocks noGrp="1"/>
          </p:cNvSpPr>
          <p:nvPr>
            <p:ph idx="1"/>
          </p:nvPr>
        </p:nvSpPr>
        <p:spPr>
          <a:xfrm>
            <a:off x="683568" y="5445224"/>
            <a:ext cx="7931224" cy="968971"/>
          </a:xfrm>
        </p:spPr>
        <p:txBody>
          <a:bodyPr>
            <a:normAutofit fontScale="92500" lnSpcReduction="10000"/>
          </a:bodyPr>
          <a:lstStyle/>
          <a:p>
            <a:pPr algn="ctr">
              <a:buNone/>
            </a:pPr>
            <a:r>
              <a:rPr lang="en-CA" dirty="0" smtClean="0"/>
              <a:t>A quick internet search for the journal brings you to a webpage with this information.</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11</a:t>
            </a:fld>
            <a:endParaRPr lang="en-CA"/>
          </a:p>
        </p:txBody>
      </p:sp>
      <p:pic>
        <p:nvPicPr>
          <p:cNvPr id="5" name="Picture 4"/>
          <p:cNvPicPr/>
          <p:nvPr/>
        </p:nvPicPr>
        <p:blipFill>
          <a:blip r:embed="rId3" cstate="print"/>
          <a:srcRect l="18600" t="51941" r="38359" b="12384"/>
          <a:stretch>
            <a:fillRect/>
          </a:stretch>
        </p:blipFill>
        <p:spPr bwMode="auto">
          <a:xfrm>
            <a:off x="827584" y="1196752"/>
            <a:ext cx="7704856" cy="4176464"/>
          </a:xfrm>
          <a:prstGeom prst="rect">
            <a:avLst/>
          </a:prstGeom>
          <a:noFill/>
          <a:ln w="9525">
            <a:noFill/>
            <a:miter lim="800000"/>
            <a:headEnd/>
            <a:tailEnd/>
          </a:ln>
        </p:spPr>
      </p:pic>
      <p:sp>
        <p:nvSpPr>
          <p:cNvPr id="10" name="Left Arrow 9"/>
          <p:cNvSpPr/>
          <p:nvPr/>
        </p:nvSpPr>
        <p:spPr>
          <a:xfrm>
            <a:off x="8316416" y="3140968"/>
            <a:ext cx="432048" cy="2160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Abstract</a:t>
            </a:r>
            <a:endParaRPr lang="en-CA" dirty="0"/>
          </a:p>
        </p:txBody>
      </p:sp>
      <p:sp>
        <p:nvSpPr>
          <p:cNvPr id="3" name="Content Placeholder 2"/>
          <p:cNvSpPr>
            <a:spLocks noGrp="1"/>
          </p:cNvSpPr>
          <p:nvPr>
            <p:ph idx="1"/>
          </p:nvPr>
        </p:nvSpPr>
        <p:spPr>
          <a:xfrm>
            <a:off x="457200" y="1268760"/>
            <a:ext cx="8229600" cy="5112568"/>
          </a:xfrm>
        </p:spPr>
        <p:txBody>
          <a:bodyPr>
            <a:normAutofit fontScale="85000" lnSpcReduction="20000"/>
          </a:bodyPr>
          <a:lstStyle/>
          <a:p>
            <a:pPr>
              <a:buNone/>
            </a:pPr>
            <a:r>
              <a:rPr lang="en-CA" b="1" dirty="0" smtClean="0"/>
              <a:t>Methods:</a:t>
            </a:r>
            <a:r>
              <a:rPr lang="en-CA" dirty="0" smtClean="0"/>
              <a:t> </a:t>
            </a:r>
          </a:p>
          <a:p>
            <a:pPr>
              <a:buNone/>
            </a:pPr>
            <a:r>
              <a:rPr lang="en-CA" dirty="0" smtClean="0"/>
              <a:t>     This study entails two between-subjects experiments with smokers from the general population. In Experiment 1, U.K. smokers (</a:t>
            </a:r>
            <a:r>
              <a:rPr lang="en-CA" i="1" dirty="0" smtClean="0"/>
              <a:t>n</a:t>
            </a:r>
            <a:r>
              <a:rPr lang="en-CA" dirty="0" smtClean="0"/>
              <a:t> = 318) viewed information about a stop smoking intervention that included (a) no effectiveness information, (b) standard numerical effectiveness information, or (c) numerical and visual absolute effectiveness information. In Experiment 2, U.K. smokers (</a:t>
            </a:r>
            <a:r>
              <a:rPr lang="en-CA" i="1" dirty="0" smtClean="0"/>
              <a:t>n</a:t>
            </a:r>
            <a:r>
              <a:rPr lang="en-CA" dirty="0" smtClean="0"/>
              <a:t> = 320) viewed numerical and visual absolute effectiveness information about a stop smoking intervention showing either the short-term (1-month) or the long-term (12-month) quit rate with and without intervention. Outcome measures included perceived effectiveness of stop smoking interventions and intentions to use them.</a:t>
            </a:r>
          </a:p>
          <a:p>
            <a:pPr>
              <a:buNone/>
            </a:pPr>
            <a:endParaRPr lang="en-CA" dirty="0" smtClean="0"/>
          </a:p>
          <a:p>
            <a:pPr>
              <a:buNone/>
            </a:pPr>
            <a:endParaRPr lang="en-CA" u="sng"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to Ask Yourself </a:t>
            </a:r>
            <a:r>
              <a:rPr lang="en-CA" sz="1200" dirty="0" smtClean="0"/>
              <a:t>1,3</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Is the study potentially helpful to your situation?</a:t>
            </a:r>
          </a:p>
          <a:p>
            <a:pPr marL="514350" indent="-514350">
              <a:buFont typeface="+mj-lt"/>
              <a:buAutoNum type="arabicPeriod"/>
            </a:pPr>
            <a:r>
              <a:rPr lang="en-CA" dirty="0" smtClean="0"/>
              <a:t>Would applying the results be consistent with your agency’s policies and standards?</a:t>
            </a:r>
          </a:p>
          <a:p>
            <a:pPr marL="514350" indent="-514350">
              <a:buFont typeface="+mj-lt"/>
              <a:buAutoNum type="arabicPeriod"/>
            </a:pPr>
            <a:r>
              <a:rPr lang="en-CA" dirty="0" smtClean="0"/>
              <a:t>Is it reasonable to implement the study findings?</a:t>
            </a:r>
          </a:p>
          <a:p>
            <a:pPr marL="514350" indent="-514350">
              <a:buFont typeface="+mj-lt"/>
              <a:buAutoNum type="arabicPeriod"/>
            </a:pPr>
            <a:r>
              <a:rPr lang="en-CA" dirty="0" smtClean="0"/>
              <a:t>What are the benefits and barriers?</a:t>
            </a:r>
          </a:p>
          <a:p>
            <a:pPr marL="514350" indent="-514350">
              <a:buFont typeface="+mj-lt"/>
              <a:buAutoNum type="arabicPeriod"/>
            </a:pPr>
            <a:r>
              <a:rPr lang="en-CA" dirty="0" smtClean="0"/>
              <a:t>How strong is the research design?</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Using Websites to Retrieve Evidence </a:t>
            </a:r>
            <a:r>
              <a:rPr lang="en-CA" sz="1200" dirty="0" smtClean="0"/>
              <a:t>1,3</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Pros:</a:t>
            </a:r>
          </a:p>
          <a:p>
            <a:pPr lvl="1"/>
            <a:r>
              <a:rPr lang="en-CA" dirty="0" smtClean="0"/>
              <a:t>Quick</a:t>
            </a:r>
          </a:p>
          <a:p>
            <a:pPr lvl="1"/>
            <a:r>
              <a:rPr lang="en-CA" dirty="0" smtClean="0"/>
              <a:t>Access to a </a:t>
            </a:r>
            <a:br>
              <a:rPr lang="en-CA" dirty="0" smtClean="0"/>
            </a:br>
            <a:r>
              <a:rPr lang="en-CA" dirty="0" smtClean="0"/>
              <a:t>large quantity of </a:t>
            </a:r>
            <a:br>
              <a:rPr lang="en-CA" dirty="0" smtClean="0"/>
            </a:br>
            <a:r>
              <a:rPr lang="en-CA" dirty="0" smtClean="0"/>
              <a:t>information</a:t>
            </a:r>
          </a:p>
          <a:p>
            <a:pPr>
              <a:buNone/>
            </a:pPr>
            <a:r>
              <a:rPr lang="en-CA" dirty="0" smtClean="0"/>
              <a:t>	</a:t>
            </a:r>
          </a:p>
          <a:p>
            <a:r>
              <a:rPr lang="en-CA" dirty="0" smtClean="0"/>
              <a:t>Cons:</a:t>
            </a:r>
          </a:p>
          <a:p>
            <a:pPr lvl="1"/>
            <a:r>
              <a:rPr lang="en-CA" dirty="0" smtClean="0"/>
              <a:t>Potential lack of </a:t>
            </a:r>
            <a:br>
              <a:rPr lang="en-CA" dirty="0" smtClean="0"/>
            </a:br>
            <a:r>
              <a:rPr lang="en-CA" dirty="0" smtClean="0"/>
              <a:t>quality in evidence</a:t>
            </a:r>
          </a:p>
          <a:p>
            <a:pPr lvl="1"/>
            <a:r>
              <a:rPr lang="en-CA" dirty="0" smtClean="0"/>
              <a:t>Large quantity of </a:t>
            </a:r>
            <a:br>
              <a:rPr lang="en-CA" dirty="0" smtClean="0"/>
            </a:br>
            <a:r>
              <a:rPr lang="en-CA" dirty="0" smtClean="0"/>
              <a:t>sources to sort through</a:t>
            </a:r>
          </a:p>
          <a:p>
            <a:pPr lvl="1"/>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14</a:t>
            </a:fld>
            <a:endParaRPr lang="en-CA"/>
          </a:p>
        </p:txBody>
      </p:sp>
      <p:pic>
        <p:nvPicPr>
          <p:cNvPr id="5" name="Picture 4" descr="Typing Hands.jpg"/>
          <p:cNvPicPr>
            <a:picLocks noChangeAspect="1"/>
          </p:cNvPicPr>
          <p:nvPr/>
        </p:nvPicPr>
        <p:blipFill>
          <a:blip r:embed="rId3" cstate="print"/>
          <a:stretch>
            <a:fillRect/>
          </a:stretch>
        </p:blipFill>
        <p:spPr>
          <a:xfrm>
            <a:off x="4585026" y="1340768"/>
            <a:ext cx="4558974" cy="43924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a:bodyPr>
          <a:lstStyle/>
          <a:p>
            <a:r>
              <a:rPr lang="en-CA" dirty="0" smtClean="0"/>
              <a:t>Searching the Internet for Evidence </a:t>
            </a:r>
            <a:r>
              <a:rPr lang="en-CA" sz="1200" dirty="0" smtClean="0"/>
              <a:t>1,3</a:t>
            </a:r>
            <a:endParaRPr lang="en-CA" dirty="0"/>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CA" dirty="0" smtClean="0"/>
              <a:t>2 ways:</a:t>
            </a:r>
          </a:p>
          <a:p>
            <a:pPr marL="971550" lvl="1" indent="-514350">
              <a:buFont typeface="+mj-lt"/>
              <a:buAutoNum type="arabicPeriod"/>
            </a:pPr>
            <a:r>
              <a:rPr lang="en-CA" dirty="0" smtClean="0"/>
              <a:t>Identify credible websites and search those websites for evidence related to your topic, or</a:t>
            </a:r>
          </a:p>
          <a:p>
            <a:pPr marL="971550" lvl="1" indent="-514350">
              <a:buNone/>
            </a:pPr>
            <a:endParaRPr lang="en-CA" dirty="0" smtClean="0"/>
          </a:p>
          <a:p>
            <a:pPr marL="971550" lvl="1" indent="-514350">
              <a:buFont typeface="+mj-lt"/>
              <a:buAutoNum type="arabicPeriod" startAt="2"/>
            </a:pPr>
            <a:r>
              <a:rPr lang="en-CA" dirty="0" smtClean="0"/>
              <a:t>Use a search engine (e.g. Google) to search your topic (e.g. smoking cessation), and then filter through the results for credible sources</a:t>
            </a:r>
          </a:p>
          <a:p>
            <a:pPr marL="971550" lvl="1" indent="-514350">
              <a:buNone/>
            </a:pPr>
            <a:endParaRPr lang="en-CA" dirty="0" smtClean="0"/>
          </a:p>
          <a:p>
            <a:pPr marL="571500" indent="-514350"/>
            <a:r>
              <a:rPr lang="en-CA" dirty="0" smtClean="0"/>
              <a:t>Both methods of searching require you to be able to </a:t>
            </a:r>
            <a:r>
              <a:rPr lang="en-CA" u="sng" dirty="0" smtClean="0"/>
              <a:t>assess the quality of source</a:t>
            </a:r>
          </a:p>
        </p:txBody>
      </p:sp>
      <p:sp>
        <p:nvSpPr>
          <p:cNvPr id="4" name="Slide Number Placeholder 3"/>
          <p:cNvSpPr>
            <a:spLocks noGrp="1"/>
          </p:cNvSpPr>
          <p:nvPr>
            <p:ph type="sldNum" sz="quarter" idx="12"/>
          </p:nvPr>
        </p:nvSpPr>
        <p:spPr/>
        <p:txBody>
          <a:bodyPr/>
          <a:lstStyle/>
          <a:p>
            <a:fld id="{EC7BFC8F-96C8-4FD3-A828-234E02AD8ACB}" type="slidenum">
              <a:rPr lang="en-CA" smtClean="0"/>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Reviewing Websites for Quality </a:t>
            </a:r>
            <a:r>
              <a:rPr lang="en-CA" sz="1200" dirty="0" smtClean="0"/>
              <a:t>1,3</a:t>
            </a:r>
            <a:endParaRPr lang="en-CA" dirty="0"/>
          </a:p>
        </p:txBody>
      </p:sp>
      <p:sp>
        <p:nvSpPr>
          <p:cNvPr id="3" name="Content Placeholder 2"/>
          <p:cNvSpPr>
            <a:spLocks noGrp="1"/>
          </p:cNvSpPr>
          <p:nvPr>
            <p:ph idx="1"/>
          </p:nvPr>
        </p:nvSpPr>
        <p:spPr>
          <a:xfrm>
            <a:off x="457200" y="1412776"/>
            <a:ext cx="8229600" cy="4896544"/>
          </a:xfrm>
        </p:spPr>
        <p:txBody>
          <a:bodyPr>
            <a:noAutofit/>
          </a:bodyPr>
          <a:lstStyle/>
          <a:p>
            <a:r>
              <a:rPr lang="en-CA" sz="3800" dirty="0" smtClean="0"/>
              <a:t>Organization and purpose</a:t>
            </a:r>
          </a:p>
          <a:p>
            <a:r>
              <a:rPr lang="en-CA" sz="3800" dirty="0" smtClean="0"/>
              <a:t>Author credentials and bias</a:t>
            </a:r>
          </a:p>
          <a:p>
            <a:r>
              <a:rPr lang="en-CA" sz="3800" dirty="0" smtClean="0"/>
              <a:t>Accurate and verified content</a:t>
            </a:r>
          </a:p>
          <a:p>
            <a:r>
              <a:rPr lang="en-CA" sz="3800" dirty="0" smtClean="0"/>
              <a:t>Website and content maintained and current</a:t>
            </a:r>
          </a:p>
          <a:p>
            <a:r>
              <a:rPr lang="en-CA" sz="3800" dirty="0" smtClean="0"/>
              <a:t>Clear references</a:t>
            </a:r>
          </a:p>
          <a:p>
            <a:r>
              <a:rPr lang="en-CA" sz="3800" dirty="0" smtClean="0"/>
              <a:t>Valid recommendations</a:t>
            </a:r>
          </a:p>
          <a:p>
            <a:endParaRPr lang="en-CA" sz="3800"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16</a:t>
            </a:fld>
            <a:endParaRPr lang="en-CA"/>
          </a:p>
        </p:txBody>
      </p:sp>
      <p:pic>
        <p:nvPicPr>
          <p:cNvPr id="5" name="Picture 4" descr="Glasses, book, laptop.jpg"/>
          <p:cNvPicPr>
            <a:picLocks noChangeAspect="1"/>
          </p:cNvPicPr>
          <p:nvPr/>
        </p:nvPicPr>
        <p:blipFill>
          <a:blip r:embed="rId3" cstate="print"/>
          <a:stretch>
            <a:fillRect/>
          </a:stretch>
        </p:blipFill>
        <p:spPr>
          <a:xfrm>
            <a:off x="5796136" y="4304699"/>
            <a:ext cx="3347864" cy="25533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of Credible Websites </a:t>
            </a:r>
            <a:r>
              <a:rPr lang="en-CA" sz="1200" dirty="0" smtClean="0"/>
              <a:t>3</a:t>
            </a:r>
            <a:endParaRPr lang="en-CA" dirty="0"/>
          </a:p>
        </p:txBody>
      </p:sp>
      <p:sp>
        <p:nvSpPr>
          <p:cNvPr id="3" name="Content Placeholder 2"/>
          <p:cNvSpPr>
            <a:spLocks noGrp="1"/>
          </p:cNvSpPr>
          <p:nvPr>
            <p:ph idx="1"/>
          </p:nvPr>
        </p:nvSpPr>
        <p:spPr>
          <a:xfrm>
            <a:off x="457200" y="1340768"/>
            <a:ext cx="8229600" cy="5040560"/>
          </a:xfrm>
        </p:spPr>
        <p:txBody>
          <a:bodyPr>
            <a:normAutofit/>
          </a:bodyPr>
          <a:lstStyle/>
          <a:p>
            <a:r>
              <a:rPr lang="en-CA" dirty="0" smtClean="0"/>
              <a:t>Public Health Agency of Canada – The Canadian Best Practices Portal for Health Promotion and Chronic Disease Prevention</a:t>
            </a:r>
          </a:p>
          <a:p>
            <a:endParaRPr lang="en-CA" dirty="0" smtClean="0"/>
          </a:p>
          <a:p>
            <a:r>
              <a:rPr lang="en-CA" dirty="0" smtClean="0"/>
              <a:t>Canadian Nurses Association - NURSEONE Web Portal</a:t>
            </a:r>
          </a:p>
          <a:p>
            <a:pPr>
              <a:buNone/>
            </a:pPr>
            <a:endParaRPr lang="en-CA" dirty="0" smtClean="0"/>
          </a:p>
          <a:p>
            <a:r>
              <a:rPr lang="en-CA" dirty="0" smtClean="0"/>
              <a:t>Registered Nurses Association of Ontario -Nursing Best Practice Guidelines Program</a:t>
            </a:r>
          </a:p>
          <a:p>
            <a:pPr>
              <a:buNone/>
            </a:pP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17</a:t>
            </a:fld>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18</a:t>
            </a:fld>
            <a:endParaRPr lang="en-CA"/>
          </a:p>
        </p:txBody>
      </p:sp>
      <p:pic>
        <p:nvPicPr>
          <p:cNvPr id="7" name="Picture 6"/>
          <p:cNvPicPr/>
          <p:nvPr/>
        </p:nvPicPr>
        <p:blipFill>
          <a:blip r:embed="rId3" cstate="print"/>
          <a:srcRect l="14114" t="24030" r="2287" b="16451"/>
          <a:stretch>
            <a:fillRect/>
          </a:stretch>
        </p:blipFill>
        <p:spPr bwMode="auto">
          <a:xfrm>
            <a:off x="0" y="72008"/>
            <a:ext cx="9144000" cy="5949280"/>
          </a:xfrm>
          <a:prstGeom prst="rect">
            <a:avLst/>
          </a:prstGeom>
          <a:noFill/>
          <a:ln w="9525">
            <a:noFill/>
            <a:miter lim="800000"/>
            <a:headEnd/>
            <a:tailEnd/>
          </a:ln>
        </p:spPr>
      </p:pic>
      <p:pic>
        <p:nvPicPr>
          <p:cNvPr id="8" name="Picture 7"/>
          <p:cNvPicPr/>
          <p:nvPr/>
        </p:nvPicPr>
        <p:blipFill>
          <a:blip r:embed="rId3" cstate="print"/>
          <a:srcRect t="11830" r="86182" b="65989"/>
          <a:stretch>
            <a:fillRect/>
          </a:stretch>
        </p:blipFill>
        <p:spPr bwMode="auto">
          <a:xfrm>
            <a:off x="8028385" y="0"/>
            <a:ext cx="1115616"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19</a:t>
            </a:fld>
            <a:endParaRPr lang="en-CA"/>
          </a:p>
        </p:txBody>
      </p:sp>
      <p:pic>
        <p:nvPicPr>
          <p:cNvPr id="7" name="Picture 6"/>
          <p:cNvPicPr/>
          <p:nvPr/>
        </p:nvPicPr>
        <p:blipFill>
          <a:blip r:embed="rId3" cstate="print"/>
          <a:srcRect l="18185" t="45491" r="19294" b="6615"/>
          <a:stretch>
            <a:fillRect/>
          </a:stretch>
        </p:blipFill>
        <p:spPr bwMode="auto">
          <a:xfrm>
            <a:off x="1" y="4149080"/>
            <a:ext cx="9144000" cy="2708920"/>
          </a:xfrm>
          <a:prstGeom prst="rect">
            <a:avLst/>
          </a:prstGeom>
          <a:noFill/>
          <a:ln w="9525">
            <a:noFill/>
            <a:miter lim="800000"/>
            <a:headEnd/>
            <a:tailEnd/>
          </a:ln>
        </p:spPr>
      </p:pic>
      <p:pic>
        <p:nvPicPr>
          <p:cNvPr id="8" name="Picture 7"/>
          <p:cNvPicPr/>
          <p:nvPr/>
        </p:nvPicPr>
        <p:blipFill>
          <a:blip r:embed="rId4" cstate="print"/>
          <a:srcRect l="18184" t="22924" r="19338" b="5688"/>
          <a:stretch>
            <a:fillRect/>
          </a:stretch>
        </p:blipFill>
        <p:spPr bwMode="auto">
          <a:xfrm>
            <a:off x="0" y="0"/>
            <a:ext cx="9144000"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1052736"/>
            <a:ext cx="5540152" cy="2160240"/>
          </a:xfrm>
        </p:spPr>
        <p:txBody>
          <a:bodyPr>
            <a:normAutofit fontScale="90000"/>
          </a:bodyPr>
          <a:lstStyle/>
          <a:p>
            <a:r>
              <a:rPr lang="en-CA" dirty="0" smtClean="0"/>
              <a:t>Providing </a:t>
            </a:r>
            <a:br>
              <a:rPr lang="en-CA" dirty="0" smtClean="0"/>
            </a:br>
            <a:r>
              <a:rPr lang="en-CA" dirty="0" smtClean="0"/>
              <a:t>Evidenced-Informed </a:t>
            </a:r>
            <a:br>
              <a:rPr lang="en-CA" dirty="0" smtClean="0"/>
            </a:br>
            <a:r>
              <a:rPr lang="en-CA" dirty="0" smtClean="0"/>
              <a:t>Nursing Care:</a:t>
            </a:r>
            <a:br>
              <a:rPr lang="en-CA" dirty="0" smtClean="0"/>
            </a:br>
            <a:endParaRPr lang="en-CA" dirty="0"/>
          </a:p>
        </p:txBody>
      </p:sp>
      <p:sp>
        <p:nvSpPr>
          <p:cNvPr id="3" name="Subtitle 2"/>
          <p:cNvSpPr>
            <a:spLocks noGrp="1"/>
          </p:cNvSpPr>
          <p:nvPr>
            <p:ph type="subTitle" idx="1"/>
          </p:nvPr>
        </p:nvSpPr>
        <p:spPr>
          <a:xfrm>
            <a:off x="4211960" y="2996952"/>
            <a:ext cx="4788024" cy="3024336"/>
          </a:xfrm>
        </p:spPr>
        <p:txBody>
          <a:bodyPr>
            <a:noAutofit/>
          </a:bodyPr>
          <a:lstStyle/>
          <a:p>
            <a:r>
              <a:rPr lang="en-CA" sz="4800" dirty="0" smtClean="0"/>
              <a:t>Gathering, Assessing and Using Information &amp; Knowledge</a:t>
            </a:r>
          </a:p>
        </p:txBody>
      </p:sp>
      <p:sp>
        <p:nvSpPr>
          <p:cNvPr id="4" name="Slide Number Placeholder 3"/>
          <p:cNvSpPr>
            <a:spLocks noGrp="1"/>
          </p:cNvSpPr>
          <p:nvPr>
            <p:ph type="sldNum" sz="quarter" idx="12"/>
          </p:nvPr>
        </p:nvSpPr>
        <p:spPr/>
        <p:txBody>
          <a:bodyPr/>
          <a:lstStyle/>
          <a:p>
            <a:fld id="{EC7BFC8F-96C8-4FD3-A828-234E02AD8ACB}" type="slidenum">
              <a:rPr lang="en-CA" smtClean="0"/>
              <a:pPr/>
              <a:t>2</a:t>
            </a:fld>
            <a:endParaRPr lang="en-CA"/>
          </a:p>
        </p:txBody>
      </p:sp>
      <p:pic>
        <p:nvPicPr>
          <p:cNvPr id="5" name="Picture 4" descr="Laptop.jpg"/>
          <p:cNvPicPr>
            <a:picLocks noChangeAspect="1"/>
          </p:cNvPicPr>
          <p:nvPr/>
        </p:nvPicPr>
        <p:blipFill>
          <a:blip r:embed="rId3" cstate="print"/>
          <a:stretch>
            <a:fillRect/>
          </a:stretch>
        </p:blipFill>
        <p:spPr>
          <a:xfrm>
            <a:off x="-468560" y="0"/>
            <a:ext cx="4558974"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l="18184" t="17375" r="20035" b="40270"/>
          <a:stretch>
            <a:fillRect/>
          </a:stretch>
        </p:blipFill>
        <p:spPr bwMode="auto">
          <a:xfrm>
            <a:off x="0" y="3933057"/>
            <a:ext cx="9144000" cy="292494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C7BFC8F-96C8-4FD3-A828-234E02AD8ACB}" type="slidenum">
              <a:rPr lang="en-CA" smtClean="0"/>
              <a:pPr/>
              <a:t>20</a:t>
            </a:fld>
            <a:endParaRPr lang="en-CA"/>
          </a:p>
        </p:txBody>
      </p:sp>
      <p:pic>
        <p:nvPicPr>
          <p:cNvPr id="5" name="Picture 4"/>
          <p:cNvPicPr/>
          <p:nvPr/>
        </p:nvPicPr>
        <p:blipFill>
          <a:blip r:embed="rId4" cstate="print"/>
          <a:srcRect l="18288" t="17560" r="19851" b="22366"/>
          <a:stretch>
            <a:fillRect/>
          </a:stretch>
        </p:blipFill>
        <p:spPr bwMode="auto">
          <a:xfrm>
            <a:off x="0" y="0"/>
            <a:ext cx="9144000" cy="4005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Clinical or Best Practice Guidelines </a:t>
            </a:r>
            <a:r>
              <a:rPr lang="en-CA" sz="1200" dirty="0" smtClean="0"/>
              <a:t>1</a:t>
            </a:r>
            <a:r>
              <a:rPr lang="en-CA" dirty="0" smtClean="0"/>
              <a:t>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Conducting a database or internet search for all clinical issues is generally not feasible</a:t>
            </a:r>
          </a:p>
          <a:p>
            <a:pPr>
              <a:buNone/>
            </a:pPr>
            <a:endParaRPr lang="en-CA" dirty="0" smtClean="0"/>
          </a:p>
          <a:p>
            <a:r>
              <a:rPr lang="en-CA" dirty="0" smtClean="0"/>
              <a:t>Practice guidelines allow for quick retrieval of research information that has already been evaluated for quality and translated into clinical practice</a:t>
            </a:r>
          </a:p>
          <a:p>
            <a:endParaRPr lang="en-CA" dirty="0" smtClean="0"/>
          </a:p>
          <a:p>
            <a:r>
              <a:rPr lang="en-CA" dirty="0" smtClean="0"/>
              <a:t>Many guidelines are available online and free of charge (e.g. Registered Nurses Association of Ontario)</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21</a:t>
            </a:fld>
            <a:endParaRPr lang="en-CA"/>
          </a:p>
        </p:txBody>
      </p:sp>
    </p:spTree>
    <p:extLst>
      <p:ext uri="{BB962C8B-B14F-4D97-AF65-F5344CB8AC3E}">
        <p14:creationId xmlns:p14="http://schemas.microsoft.com/office/powerpoint/2010/main" val="112933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22</a:t>
            </a:fld>
            <a:endParaRPr lang="en-CA"/>
          </a:p>
        </p:txBody>
      </p:sp>
      <p:pic>
        <p:nvPicPr>
          <p:cNvPr id="5" name="Picture 4"/>
          <p:cNvPicPr/>
          <p:nvPr/>
        </p:nvPicPr>
        <p:blipFill>
          <a:blip r:embed="rId3" cstate="print"/>
          <a:srcRect l="11314" t="7948" r="12745" b="7197"/>
          <a:stretch>
            <a:fillRect/>
          </a:stretch>
        </p:blipFill>
        <p:spPr bwMode="auto">
          <a:xfrm>
            <a:off x="0" y="260648"/>
            <a:ext cx="9144000" cy="6597352"/>
          </a:xfrm>
          <a:prstGeom prst="rect">
            <a:avLst/>
          </a:prstGeom>
          <a:noFill/>
          <a:ln w="9525">
            <a:noFill/>
            <a:miter lim="800000"/>
            <a:headEnd/>
            <a:tailEnd/>
          </a:ln>
        </p:spPr>
      </p:pic>
    </p:spTree>
    <p:extLst>
      <p:ext uri="{BB962C8B-B14F-4D97-AF65-F5344CB8AC3E}">
        <p14:creationId xmlns:p14="http://schemas.microsoft.com/office/powerpoint/2010/main" val="1584767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23</a:t>
            </a:fld>
            <a:endParaRPr lang="en-CA"/>
          </a:p>
        </p:txBody>
      </p:sp>
      <p:pic>
        <p:nvPicPr>
          <p:cNvPr id="6" name="Picture 5"/>
          <p:cNvPicPr/>
          <p:nvPr/>
        </p:nvPicPr>
        <p:blipFill>
          <a:blip r:embed="rId3" cstate="print"/>
          <a:srcRect l="17768" t="7948" r="7696" b="5730"/>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41226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Patient Education – Health and the Internet </a:t>
            </a:r>
            <a:r>
              <a:rPr lang="en-CA" sz="1200" dirty="0" smtClean="0"/>
              <a:t>4</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r>
              <a:rPr lang="en-CA" dirty="0" smtClean="0"/>
              <a:t>With widespread access, many individuals search the internet for health information or tools</a:t>
            </a:r>
          </a:p>
          <a:p>
            <a:pPr lvl="1"/>
            <a:r>
              <a:rPr lang="en-CA" dirty="0" smtClean="0"/>
              <a:t>Example:  a Google search of “sore throat” retrieves over 18,000,000 results</a:t>
            </a:r>
          </a:p>
          <a:p>
            <a:pPr lvl="1"/>
            <a:endParaRPr lang="en-CA" dirty="0" smtClean="0"/>
          </a:p>
          <a:p>
            <a:r>
              <a:rPr lang="en-CA" dirty="0" smtClean="0"/>
              <a:t>The common use of smart phones allows individuals to access the internet in a variety of settings</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24</a:t>
            </a:fld>
            <a:endParaRPr lang="en-CA"/>
          </a:p>
        </p:txBody>
      </p:sp>
      <p:pic>
        <p:nvPicPr>
          <p:cNvPr id="5" name="Picture 4" descr="Smartphone.jpg"/>
          <p:cNvPicPr>
            <a:picLocks noChangeAspect="1"/>
          </p:cNvPicPr>
          <p:nvPr/>
        </p:nvPicPr>
        <p:blipFill>
          <a:blip r:embed="rId3" cstate="print"/>
          <a:stretch>
            <a:fillRect/>
          </a:stretch>
        </p:blipFill>
        <p:spPr>
          <a:xfrm>
            <a:off x="7308304" y="3645024"/>
            <a:ext cx="1312540" cy="9303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Literacy </a:t>
            </a:r>
            <a:endParaRPr lang="en-CA" dirty="0"/>
          </a:p>
        </p:txBody>
      </p:sp>
      <p:sp>
        <p:nvSpPr>
          <p:cNvPr id="3" name="Content Placeholder 2"/>
          <p:cNvSpPr>
            <a:spLocks noGrp="1"/>
          </p:cNvSpPr>
          <p:nvPr>
            <p:ph idx="1"/>
          </p:nvPr>
        </p:nvSpPr>
        <p:spPr>
          <a:xfrm>
            <a:off x="3779912" y="1600200"/>
            <a:ext cx="4906888" cy="4525963"/>
          </a:xfrm>
        </p:spPr>
        <p:txBody>
          <a:bodyPr>
            <a:normAutofit fontScale="92500" lnSpcReduction="20000"/>
          </a:bodyPr>
          <a:lstStyle/>
          <a:p>
            <a:r>
              <a:rPr lang="en-CA" dirty="0"/>
              <a:t>Nurses play a key role in developing health literacy skills in </a:t>
            </a:r>
            <a:r>
              <a:rPr lang="en-CA" dirty="0" smtClean="0"/>
              <a:t>patients by: </a:t>
            </a:r>
          </a:p>
          <a:p>
            <a:pPr marL="0" indent="0">
              <a:buNone/>
            </a:pPr>
            <a:endParaRPr lang="en-CA" dirty="0"/>
          </a:p>
          <a:p>
            <a:pPr lvl="1"/>
            <a:r>
              <a:rPr lang="en-CA" dirty="0" smtClean="0"/>
              <a:t>Helping them assess the quality of information and tools</a:t>
            </a:r>
          </a:p>
          <a:p>
            <a:pPr lvl="1"/>
            <a:endParaRPr lang="en-CA" dirty="0" smtClean="0"/>
          </a:p>
          <a:p>
            <a:pPr lvl="1"/>
            <a:r>
              <a:rPr lang="en-CA" dirty="0" smtClean="0"/>
              <a:t>Increasing awareness of  accurate sources of information and tools</a:t>
            </a:r>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25</a:t>
            </a:fld>
            <a:endParaRPr lang="en-CA"/>
          </a:p>
        </p:txBody>
      </p:sp>
      <p:pic>
        <p:nvPicPr>
          <p:cNvPr id="5" name="Picture 4" descr="Grandma at computer.jpg"/>
          <p:cNvPicPr>
            <a:picLocks noChangeAspect="1"/>
          </p:cNvPicPr>
          <p:nvPr/>
        </p:nvPicPr>
        <p:blipFill>
          <a:blip r:embed="rId2" cstate="print"/>
          <a:stretch>
            <a:fillRect/>
          </a:stretch>
        </p:blipFill>
        <p:spPr>
          <a:xfrm>
            <a:off x="334964" y="1700808"/>
            <a:ext cx="3300932" cy="417646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Education Tools </a:t>
            </a:r>
            <a:r>
              <a:rPr lang="en-CA" sz="1200" dirty="0" smtClean="0"/>
              <a:t>4</a:t>
            </a:r>
            <a:endParaRPr lang="en-CA" dirty="0"/>
          </a:p>
        </p:txBody>
      </p:sp>
      <p:sp>
        <p:nvSpPr>
          <p:cNvPr id="3" name="Content Placeholder 2"/>
          <p:cNvSpPr>
            <a:spLocks noGrp="1"/>
          </p:cNvSpPr>
          <p:nvPr>
            <p:ph idx="1"/>
          </p:nvPr>
        </p:nvSpPr>
        <p:spPr/>
        <p:txBody>
          <a:bodyPr/>
          <a:lstStyle/>
          <a:p>
            <a:r>
              <a:rPr lang="en-CA" dirty="0" smtClean="0"/>
              <a:t>Online quality assessment tools </a:t>
            </a:r>
          </a:p>
          <a:p>
            <a:pPr lvl="1"/>
            <a:r>
              <a:rPr lang="en-CA" dirty="0" smtClean="0"/>
              <a:t>Canadian Public Health Association “Evaluating Health Information Online”</a:t>
            </a:r>
          </a:p>
          <a:p>
            <a:pPr lvl="1">
              <a:buNone/>
            </a:pPr>
            <a:endParaRPr lang="en-CA" dirty="0" smtClean="0"/>
          </a:p>
          <a:p>
            <a:r>
              <a:rPr lang="en-CA" dirty="0" smtClean="0"/>
              <a:t>Reputable organizations’ websites</a:t>
            </a:r>
          </a:p>
          <a:p>
            <a:pPr lvl="1"/>
            <a:r>
              <a:rPr lang="en-CA" dirty="0" smtClean="0"/>
              <a:t>Ex. Health Canada</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26</a:t>
            </a:fld>
            <a:endParaRPr lang="en-CA"/>
          </a:p>
        </p:txBody>
      </p:sp>
    </p:spTree>
    <p:extLst>
      <p:ext uri="{BB962C8B-B14F-4D97-AF65-F5344CB8AC3E}">
        <p14:creationId xmlns:p14="http://schemas.microsoft.com/office/powerpoint/2010/main" val="41179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Individual Characteristics to Consider </a:t>
            </a:r>
            <a:r>
              <a:rPr lang="en-CA" sz="1300" dirty="0" smtClean="0"/>
              <a:t>4</a:t>
            </a:r>
            <a:endParaRPr lang="en-CA" sz="1300" dirty="0"/>
          </a:p>
        </p:txBody>
      </p:sp>
      <p:sp>
        <p:nvSpPr>
          <p:cNvPr id="3" name="Content Placeholder 2"/>
          <p:cNvSpPr>
            <a:spLocks noGrp="1"/>
          </p:cNvSpPr>
          <p:nvPr>
            <p:ph idx="1"/>
          </p:nvPr>
        </p:nvSpPr>
        <p:spPr>
          <a:xfrm>
            <a:off x="457200" y="1340768"/>
            <a:ext cx="8229600" cy="4968552"/>
          </a:xfrm>
        </p:spPr>
        <p:txBody>
          <a:bodyPr>
            <a:normAutofit/>
          </a:bodyPr>
          <a:lstStyle/>
          <a:p>
            <a:r>
              <a:rPr lang="en-CA" sz="3600" dirty="0" smtClean="0"/>
              <a:t>Accessing information online may not be appropriate for all individuals and may be complicated by:</a:t>
            </a:r>
          </a:p>
          <a:p>
            <a:pPr lvl="1"/>
            <a:r>
              <a:rPr lang="en-CA" sz="3600" dirty="0" smtClean="0"/>
              <a:t>Health literacy</a:t>
            </a:r>
          </a:p>
          <a:p>
            <a:pPr lvl="1"/>
            <a:r>
              <a:rPr lang="en-CA" sz="3600" dirty="0" smtClean="0"/>
              <a:t>Language barriers</a:t>
            </a:r>
          </a:p>
          <a:p>
            <a:pPr lvl="1"/>
            <a:r>
              <a:rPr lang="en-CA" sz="3600" dirty="0" smtClean="0"/>
              <a:t>Physical barriers (e.g. Blindness)</a:t>
            </a:r>
          </a:p>
          <a:p>
            <a:pPr lvl="1"/>
            <a:r>
              <a:rPr lang="en-CA" sz="3600" dirty="0" smtClean="0"/>
              <a:t>Cognitive barriers (e.g. Alzheimer's)</a:t>
            </a:r>
            <a:endParaRPr lang="en-CA" sz="36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27</a:t>
            </a:fld>
            <a:endParaRPr lang="en-CA"/>
          </a:p>
        </p:txBody>
      </p:sp>
    </p:spTree>
    <p:extLst>
      <p:ext uri="{BB962C8B-B14F-4D97-AF65-F5344CB8AC3E}">
        <p14:creationId xmlns:p14="http://schemas.microsoft.com/office/powerpoint/2010/main" val="1769898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Potential Internet Use: Accessing Health Information </a:t>
            </a:r>
            <a:r>
              <a:rPr lang="en-CA" sz="1300" dirty="0" smtClean="0"/>
              <a:t>4</a:t>
            </a:r>
            <a:endParaRPr lang="en-CA" sz="13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28</a:t>
            </a:fld>
            <a:endParaRPr lang="en-CA"/>
          </a:p>
        </p:txBody>
      </p:sp>
      <p:pic>
        <p:nvPicPr>
          <p:cNvPr id="5" name="Picture 4"/>
          <p:cNvPicPr/>
          <p:nvPr/>
        </p:nvPicPr>
        <p:blipFill>
          <a:blip r:embed="rId3" cstate="print"/>
          <a:srcRect l="7476" t="11275" r="11122" b="10328"/>
          <a:stretch>
            <a:fillRect/>
          </a:stretch>
        </p:blipFill>
        <p:spPr bwMode="auto">
          <a:xfrm>
            <a:off x="395536" y="1628800"/>
            <a:ext cx="842493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Potential Internet Use: Support </a:t>
            </a:r>
            <a:r>
              <a:rPr lang="en-CA" sz="1200" dirty="0" smtClean="0"/>
              <a:t>4</a:t>
            </a:r>
            <a:endParaRPr lang="en-CA" sz="12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29</a:t>
            </a:fld>
            <a:endParaRPr lang="en-CA"/>
          </a:p>
        </p:txBody>
      </p:sp>
      <p:pic>
        <p:nvPicPr>
          <p:cNvPr id="5" name="Picture 4"/>
          <p:cNvPicPr/>
          <p:nvPr/>
        </p:nvPicPr>
        <p:blipFill>
          <a:blip r:embed="rId3" cstate="print"/>
          <a:srcRect l="9556" t="11460" r="10813" b="27911"/>
          <a:stretch>
            <a:fillRect/>
          </a:stretch>
        </p:blipFill>
        <p:spPr bwMode="auto">
          <a:xfrm>
            <a:off x="395536" y="1412776"/>
            <a:ext cx="8424936"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268760"/>
            <a:ext cx="8229600" cy="5112568"/>
          </a:xfrm>
        </p:spPr>
        <p:txBody>
          <a:bodyPr>
            <a:normAutofit/>
          </a:bodyPr>
          <a:lstStyle/>
          <a:p>
            <a:r>
              <a:rPr lang="en-CA" dirty="0" smtClean="0"/>
              <a:t>Overview of evidenced-informed care</a:t>
            </a:r>
          </a:p>
          <a:p>
            <a:r>
              <a:rPr lang="en-CA" dirty="0" smtClean="0"/>
              <a:t>Reviewing evidence for quality and applicability</a:t>
            </a:r>
          </a:p>
          <a:p>
            <a:r>
              <a:rPr lang="en-CA" dirty="0" smtClean="0"/>
              <a:t>Teaching patients/clients to assess online information quality</a:t>
            </a:r>
          </a:p>
          <a:p>
            <a:r>
              <a:rPr lang="en-CA" dirty="0" smtClean="0"/>
              <a:t>The importance of standardized nursing data</a:t>
            </a:r>
          </a:p>
          <a:p>
            <a:r>
              <a:rPr lang="en-CA" dirty="0" smtClean="0"/>
              <a:t>Creating common nursing and health languages</a:t>
            </a:r>
          </a:p>
          <a:p>
            <a:pPr>
              <a:buNone/>
            </a:pPr>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Potential Internet Use: Health Management Tools </a:t>
            </a:r>
            <a:r>
              <a:rPr lang="en-CA" sz="1200" dirty="0" smtClean="0"/>
              <a:t>4</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30</a:t>
            </a:fld>
            <a:endParaRPr lang="en-CA"/>
          </a:p>
        </p:txBody>
      </p:sp>
      <p:pic>
        <p:nvPicPr>
          <p:cNvPr id="6" name="Picture 5"/>
          <p:cNvPicPr/>
          <p:nvPr/>
        </p:nvPicPr>
        <p:blipFill>
          <a:blip r:embed="rId3" cstate="print"/>
          <a:srcRect l="8100" t="11645" r="9772" b="20518"/>
          <a:stretch>
            <a:fillRect/>
          </a:stretch>
        </p:blipFill>
        <p:spPr bwMode="auto">
          <a:xfrm>
            <a:off x="395536" y="1628800"/>
            <a:ext cx="8424936"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Potential Internet Use:  Health Forums</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31</a:t>
            </a:fld>
            <a:endParaRPr lang="en-CA"/>
          </a:p>
        </p:txBody>
      </p:sp>
      <p:pic>
        <p:nvPicPr>
          <p:cNvPr id="5" name="Picture 4"/>
          <p:cNvPicPr/>
          <p:nvPr/>
        </p:nvPicPr>
        <p:blipFill>
          <a:blip r:embed="rId3" cstate="print"/>
          <a:srcRect t="11830" r="12059" b="11830"/>
          <a:stretch>
            <a:fillRect/>
          </a:stretch>
        </p:blipFill>
        <p:spPr bwMode="auto">
          <a:xfrm>
            <a:off x="323528" y="1340768"/>
            <a:ext cx="856895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32</a:t>
            </a:fld>
            <a:endParaRPr lang="en-CA"/>
          </a:p>
        </p:txBody>
      </p:sp>
      <p:sp>
        <p:nvSpPr>
          <p:cNvPr id="6" name="Flowchart: Preparation 5"/>
          <p:cNvSpPr/>
          <p:nvPr/>
        </p:nvSpPr>
        <p:spPr>
          <a:xfrm>
            <a:off x="6044456" y="264692"/>
            <a:ext cx="3099544" cy="1368152"/>
          </a:xfrm>
          <a:prstGeom prst="flowChartPrepar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3200" dirty="0" smtClean="0"/>
              <a:t>PRACTICE</a:t>
            </a:r>
            <a:endParaRPr lang="en-CA" sz="3200" dirty="0"/>
          </a:p>
        </p:txBody>
      </p:sp>
      <p:sp>
        <p:nvSpPr>
          <p:cNvPr id="7" name="Flowchart: Document 6"/>
          <p:cNvSpPr/>
          <p:nvPr/>
        </p:nvSpPr>
        <p:spPr>
          <a:xfrm>
            <a:off x="173336" y="390364"/>
            <a:ext cx="2736304" cy="1310444"/>
          </a:xfrm>
          <a:prstGeom prst="flowChartDocumen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sz="3200" dirty="0" smtClean="0"/>
              <a:t>EVIDENCE </a:t>
            </a:r>
            <a:endParaRPr lang="en-CA" sz="3200" dirty="0"/>
          </a:p>
        </p:txBody>
      </p:sp>
      <p:sp>
        <p:nvSpPr>
          <p:cNvPr id="8" name="Oval 7"/>
          <p:cNvSpPr/>
          <p:nvPr/>
        </p:nvSpPr>
        <p:spPr>
          <a:xfrm>
            <a:off x="3185592" y="4569668"/>
            <a:ext cx="2880320" cy="13824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3200" dirty="0" smtClean="0"/>
              <a:t>BASED</a:t>
            </a:r>
            <a:endParaRPr lang="en-CA" sz="3200" dirty="0"/>
          </a:p>
        </p:txBody>
      </p:sp>
      <p:sp>
        <p:nvSpPr>
          <p:cNvPr id="9" name="Flowchart: Preparation 8"/>
          <p:cNvSpPr/>
          <p:nvPr/>
        </p:nvSpPr>
        <p:spPr>
          <a:xfrm>
            <a:off x="-30732" y="4583968"/>
            <a:ext cx="3099544" cy="1368152"/>
          </a:xfrm>
          <a:prstGeom prst="flowChartPrepar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3200" dirty="0" smtClean="0"/>
              <a:t>PRACTICE</a:t>
            </a:r>
            <a:endParaRPr lang="en-CA" sz="3200" dirty="0"/>
          </a:p>
        </p:txBody>
      </p:sp>
      <p:sp>
        <p:nvSpPr>
          <p:cNvPr id="10" name="Oval 9"/>
          <p:cNvSpPr/>
          <p:nvPr/>
        </p:nvSpPr>
        <p:spPr>
          <a:xfrm>
            <a:off x="3074616" y="390364"/>
            <a:ext cx="2880320" cy="13824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3200" dirty="0" smtClean="0"/>
              <a:t>BASED</a:t>
            </a:r>
            <a:endParaRPr lang="en-CA" sz="3200" dirty="0"/>
          </a:p>
        </p:txBody>
      </p:sp>
      <p:sp>
        <p:nvSpPr>
          <p:cNvPr id="11" name="Flowchart: Document 10"/>
          <p:cNvSpPr/>
          <p:nvPr/>
        </p:nvSpPr>
        <p:spPr>
          <a:xfrm>
            <a:off x="6214988" y="4662512"/>
            <a:ext cx="2736304" cy="1310444"/>
          </a:xfrm>
          <a:prstGeom prst="flowChartDocumen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sz="3200" dirty="0" smtClean="0"/>
              <a:t>EVIDENCE </a:t>
            </a:r>
            <a:endParaRPr lang="en-CA" sz="3200" dirty="0"/>
          </a:p>
        </p:txBody>
      </p:sp>
      <p:sp>
        <p:nvSpPr>
          <p:cNvPr id="13" name="Up-Down Arrow 12"/>
          <p:cNvSpPr/>
          <p:nvPr/>
        </p:nvSpPr>
        <p:spPr>
          <a:xfrm>
            <a:off x="3712208" y="2060848"/>
            <a:ext cx="1656184" cy="2304256"/>
          </a:xfrm>
          <a:prstGeom prst="up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2" y="6046088"/>
            <a:ext cx="2011928" cy="815360"/>
          </a:xfrm>
          <a:prstGeom prst="rect">
            <a:avLst/>
          </a:prstGeom>
        </p:spPr>
      </p:pic>
    </p:spTree>
    <p:extLst>
      <p:ext uri="{BB962C8B-B14F-4D97-AF65-F5344CB8AC3E}">
        <p14:creationId xmlns:p14="http://schemas.microsoft.com/office/powerpoint/2010/main" val="3448942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Standardized Nursing Data</a:t>
            </a:r>
            <a:r>
              <a:rPr lang="en-CA" sz="1200" dirty="0" smtClean="0"/>
              <a:t>12</a:t>
            </a:r>
            <a:endParaRPr lang="en-CA" sz="1200" dirty="0"/>
          </a:p>
        </p:txBody>
      </p:sp>
      <p:sp>
        <p:nvSpPr>
          <p:cNvPr id="4" name="Content Placeholder 3"/>
          <p:cNvSpPr>
            <a:spLocks noGrp="1"/>
          </p:cNvSpPr>
          <p:nvPr>
            <p:ph idx="1"/>
          </p:nvPr>
        </p:nvSpPr>
        <p:spPr/>
        <p:txBody>
          <a:bodyPr/>
          <a:lstStyle/>
          <a:p>
            <a:r>
              <a:rPr lang="en-CA" dirty="0" smtClean="0"/>
              <a:t>Standardized data offers many opportunities to: </a:t>
            </a:r>
          </a:p>
          <a:p>
            <a:pPr lvl="1"/>
            <a:r>
              <a:rPr lang="en-CA" dirty="0" smtClean="0"/>
              <a:t>Advance nursing practice</a:t>
            </a:r>
          </a:p>
          <a:p>
            <a:pPr lvl="2"/>
            <a:r>
              <a:rPr lang="en-CA" dirty="0" smtClean="0"/>
              <a:t>Increases visibility of nursing contribution in patient care</a:t>
            </a:r>
          </a:p>
          <a:p>
            <a:pPr lvl="2"/>
            <a:r>
              <a:rPr lang="en-CA" dirty="0" smtClean="0"/>
              <a:t>Support development of nursing practice guidelines</a:t>
            </a:r>
          </a:p>
          <a:p>
            <a:pPr lvl="1"/>
            <a:r>
              <a:rPr lang="en-CA" dirty="0" smtClean="0"/>
              <a:t>Improve patient outcomes </a:t>
            </a:r>
          </a:p>
          <a:p>
            <a:pPr lvl="2"/>
            <a:r>
              <a:rPr lang="en-CA" dirty="0" smtClean="0"/>
              <a:t>Easier to identify trends in patient data</a:t>
            </a:r>
          </a:p>
          <a:p>
            <a:pPr lvl="2"/>
            <a:r>
              <a:rPr lang="en-CA" dirty="0" smtClean="0"/>
              <a:t>Provides information to decision-makers </a:t>
            </a:r>
          </a:p>
          <a:p>
            <a:pPr marL="914400" lvl="2" indent="0">
              <a:buNone/>
            </a:pPr>
            <a:endParaRPr lang="en-CA" dirty="0" smtClean="0"/>
          </a:p>
        </p:txBody>
      </p:sp>
      <p:sp>
        <p:nvSpPr>
          <p:cNvPr id="2" name="Slide Number Placeholder 1"/>
          <p:cNvSpPr>
            <a:spLocks noGrp="1"/>
          </p:cNvSpPr>
          <p:nvPr>
            <p:ph type="sldNum" sz="quarter" idx="12"/>
          </p:nvPr>
        </p:nvSpPr>
        <p:spPr/>
        <p:txBody>
          <a:bodyPr/>
          <a:lstStyle/>
          <a:p>
            <a:fld id="{EC7BFC8F-96C8-4FD3-A828-234E02AD8ACB}" type="slidenum">
              <a:rPr lang="en-CA" smtClean="0"/>
              <a:pPr/>
              <a:t>33</a:t>
            </a:fld>
            <a:endParaRPr lang="en-CA"/>
          </a:p>
        </p:txBody>
      </p:sp>
    </p:spTree>
    <p:extLst>
      <p:ext uri="{BB962C8B-B14F-4D97-AF65-F5344CB8AC3E}">
        <p14:creationId xmlns:p14="http://schemas.microsoft.com/office/powerpoint/2010/main" val="2033236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Standardized Clinical Terminologies</a:t>
            </a:r>
            <a:r>
              <a:rPr lang="en-CA" sz="1200" dirty="0" smtClean="0"/>
              <a:t>4,11</a:t>
            </a:r>
            <a:endParaRPr lang="en-CA" dirty="0"/>
          </a:p>
        </p:txBody>
      </p:sp>
      <p:sp>
        <p:nvSpPr>
          <p:cNvPr id="3" name="Content Placeholder 2"/>
          <p:cNvSpPr>
            <a:spLocks noGrp="1"/>
          </p:cNvSpPr>
          <p:nvPr>
            <p:ph idx="1"/>
          </p:nvPr>
        </p:nvSpPr>
        <p:spPr/>
        <p:txBody>
          <a:bodyPr>
            <a:normAutofit/>
          </a:bodyPr>
          <a:lstStyle/>
          <a:p>
            <a:r>
              <a:rPr lang="en-CA" dirty="0" smtClean="0"/>
              <a:t>Common languages that describe health conditions, treatment plans, and interventions</a:t>
            </a:r>
          </a:p>
          <a:p>
            <a:pPr marL="0" indent="0">
              <a:buNone/>
            </a:pPr>
            <a:endParaRPr lang="en-CA" dirty="0" smtClean="0"/>
          </a:p>
          <a:p>
            <a:r>
              <a:rPr lang="en-CA" dirty="0" smtClean="0"/>
              <a:t>Needed for interoperable EHRs</a:t>
            </a:r>
          </a:p>
          <a:p>
            <a:pPr marL="0" indent="0">
              <a:buNone/>
            </a:pPr>
            <a:endParaRPr lang="en-CA" dirty="0" smtClean="0"/>
          </a:p>
          <a:p>
            <a:r>
              <a:rPr lang="en-CA" dirty="0" smtClean="0"/>
              <a:t>Two examples used in Canadian nursing: ICNP and SNOMED CT</a:t>
            </a:r>
          </a:p>
          <a:p>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34</a:t>
            </a:fld>
            <a:endParaRPr lang="en-CA"/>
          </a:p>
        </p:txBody>
      </p:sp>
    </p:spTree>
    <p:extLst>
      <p:ext uri="{BB962C8B-B14F-4D97-AF65-F5344CB8AC3E}">
        <p14:creationId xmlns:p14="http://schemas.microsoft.com/office/powerpoint/2010/main" val="3399376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International Classification for Nursing Practice (ICNP) </a:t>
            </a:r>
            <a:r>
              <a:rPr lang="en-CA" sz="1300" dirty="0" smtClean="0"/>
              <a:t>1,</a:t>
            </a:r>
            <a:r>
              <a:rPr lang="en-CA" sz="1200" dirty="0" smtClean="0"/>
              <a:t>6</a:t>
            </a:r>
            <a:endParaRPr lang="en-CA" dirty="0"/>
          </a:p>
        </p:txBody>
      </p:sp>
      <p:sp>
        <p:nvSpPr>
          <p:cNvPr id="3" name="Content Placeholder 2"/>
          <p:cNvSpPr>
            <a:spLocks noGrp="1"/>
          </p:cNvSpPr>
          <p:nvPr>
            <p:ph idx="1"/>
          </p:nvPr>
        </p:nvSpPr>
        <p:spPr/>
        <p:txBody>
          <a:bodyPr>
            <a:normAutofit/>
          </a:bodyPr>
          <a:lstStyle/>
          <a:p>
            <a:r>
              <a:rPr lang="en-CA" dirty="0" smtClean="0"/>
              <a:t>The task of trying to standardize nursing language was undertaken by the International Council of Nurses who produced the ICNP</a:t>
            </a:r>
          </a:p>
          <a:p>
            <a:endParaRPr lang="en-CA" dirty="0" smtClean="0"/>
          </a:p>
          <a:p>
            <a:r>
              <a:rPr lang="en-CA" dirty="0" smtClean="0"/>
              <a:t>The ICNP includes nursing:</a:t>
            </a:r>
          </a:p>
          <a:p>
            <a:pPr lvl="1"/>
            <a:r>
              <a:rPr lang="en-CA" dirty="0" smtClean="0"/>
              <a:t>Interventions</a:t>
            </a:r>
          </a:p>
          <a:p>
            <a:pPr lvl="1"/>
            <a:r>
              <a:rPr lang="en-CA" dirty="0" smtClean="0"/>
              <a:t>Phenomena (or diagnoses), and</a:t>
            </a:r>
          </a:p>
          <a:p>
            <a:pPr lvl="1"/>
            <a:r>
              <a:rPr lang="en-CA" dirty="0" smtClean="0"/>
              <a:t>Outcomes</a:t>
            </a:r>
          </a:p>
          <a:p>
            <a:pPr lvl="1">
              <a:buNone/>
            </a:pPr>
            <a:endParaRPr lang="en-CA" dirty="0" smtClean="0"/>
          </a:p>
          <a:p>
            <a:pPr lvl="1">
              <a:buNone/>
            </a:pPr>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35</a:t>
            </a:fld>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smtClean="0"/>
              <a:t>Systematized </a:t>
            </a:r>
            <a:r>
              <a:rPr lang="en-CA" sz="4000" dirty="0"/>
              <a:t>Nomenclature of Medicine </a:t>
            </a:r>
            <a:r>
              <a:rPr lang="en-CA" sz="4000" dirty="0" smtClean="0"/>
              <a:t> </a:t>
            </a:r>
            <a:r>
              <a:rPr lang="en-CA" sz="4000" dirty="0"/>
              <a:t>Clinical </a:t>
            </a:r>
            <a:r>
              <a:rPr lang="en-CA" sz="4000" dirty="0" smtClean="0"/>
              <a:t>Terms (SNOMED CT)</a:t>
            </a:r>
            <a:r>
              <a:rPr lang="en-CA" sz="1200" dirty="0" smtClean="0"/>
              <a:t>4, 11</a:t>
            </a:r>
            <a:endParaRPr lang="en-CA" dirty="0"/>
          </a:p>
        </p:txBody>
      </p:sp>
      <p:sp>
        <p:nvSpPr>
          <p:cNvPr id="3" name="Content Placeholder 2"/>
          <p:cNvSpPr>
            <a:spLocks noGrp="1"/>
          </p:cNvSpPr>
          <p:nvPr>
            <p:ph idx="1"/>
          </p:nvPr>
        </p:nvSpPr>
        <p:spPr/>
        <p:txBody>
          <a:bodyPr>
            <a:normAutofit/>
          </a:bodyPr>
          <a:lstStyle/>
          <a:p>
            <a:r>
              <a:rPr lang="en-CA" dirty="0" smtClean="0"/>
              <a:t>Allows for clinical information to be communicated between health professionals and settings</a:t>
            </a:r>
          </a:p>
          <a:p>
            <a:pPr marL="0" indent="0">
              <a:buNone/>
            </a:pPr>
            <a:endParaRPr lang="en-CA" dirty="0" smtClean="0"/>
          </a:p>
          <a:p>
            <a:r>
              <a:rPr lang="en-CA" dirty="0" smtClean="0"/>
              <a:t>Facilitates inter-professional teamwork</a:t>
            </a:r>
          </a:p>
          <a:p>
            <a:endParaRPr lang="en-CA" dirty="0" smtClean="0"/>
          </a:p>
          <a:p>
            <a:r>
              <a:rPr lang="en-CA" dirty="0" smtClean="0"/>
              <a:t>Collects international data for analysis</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36</a:t>
            </a:fld>
            <a:endParaRPr lang="en-CA"/>
          </a:p>
        </p:txBody>
      </p:sp>
    </p:spTree>
    <p:extLst>
      <p:ext uri="{BB962C8B-B14F-4D97-AF65-F5344CB8AC3E}">
        <p14:creationId xmlns:p14="http://schemas.microsoft.com/office/powerpoint/2010/main" val="2963405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SNOMED CT and the ICNP in Canada</a:t>
            </a:r>
            <a:r>
              <a:rPr lang="en-CA" sz="1300" dirty="0"/>
              <a:t>1,6</a:t>
            </a:r>
          </a:p>
        </p:txBody>
      </p:sp>
      <p:sp>
        <p:nvSpPr>
          <p:cNvPr id="3" name="Content Placeholder 2"/>
          <p:cNvSpPr>
            <a:spLocks noGrp="1"/>
          </p:cNvSpPr>
          <p:nvPr>
            <p:ph idx="1"/>
          </p:nvPr>
        </p:nvSpPr>
        <p:spPr/>
        <p:txBody>
          <a:bodyPr/>
          <a:lstStyle/>
          <a:p>
            <a:r>
              <a:rPr lang="en-CA" dirty="0" smtClean="0"/>
              <a:t>SNOMED CT will be used in pan-Canadian electronic health records</a:t>
            </a:r>
          </a:p>
          <a:p>
            <a:pPr marL="0" indent="0">
              <a:buNone/>
            </a:pPr>
            <a:endParaRPr lang="en-CA" dirty="0" smtClean="0"/>
          </a:p>
          <a:p>
            <a:r>
              <a:rPr lang="en-CA" dirty="0" smtClean="0"/>
              <a:t>ICNP is nursing specific, but can be integrated into inter-disciplinary systems (like SNOMED CT) </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37</a:t>
            </a:fld>
            <a:endParaRPr lang="en-CA"/>
          </a:p>
        </p:txBody>
      </p:sp>
    </p:spTree>
    <p:extLst>
      <p:ext uri="{BB962C8B-B14F-4D97-AF65-F5344CB8AC3E}">
        <p14:creationId xmlns:p14="http://schemas.microsoft.com/office/powerpoint/2010/main" val="1161081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are the terminologies used in Canadian nursing practice? </a:t>
            </a:r>
            <a:endParaRPr lang="en-CA" dirty="0"/>
          </a:p>
        </p:txBody>
      </p:sp>
      <p:sp>
        <p:nvSpPr>
          <p:cNvPr id="3" name="Content Placeholder 2"/>
          <p:cNvSpPr>
            <a:spLocks noGrp="1"/>
          </p:cNvSpPr>
          <p:nvPr>
            <p:ph idx="1"/>
          </p:nvPr>
        </p:nvSpPr>
        <p:spPr/>
        <p:txBody>
          <a:bodyPr/>
          <a:lstStyle/>
          <a:p>
            <a:r>
              <a:rPr lang="en-CA" dirty="0"/>
              <a:t>Canadian Health Outcomes for Better Information and Care (C-HOBIC</a:t>
            </a:r>
            <a:r>
              <a:rPr lang="en-CA" dirty="0" smtClean="0"/>
              <a:t>) Project</a:t>
            </a:r>
          </a:p>
          <a:p>
            <a:pPr lvl="1"/>
            <a:r>
              <a:rPr lang="en-CA" dirty="0"/>
              <a:t>This project ran from 2007 to 2010 and included a partnership between the Canadian Nurses Association and Canada Health </a:t>
            </a:r>
            <a:r>
              <a:rPr lang="en-CA" dirty="0" err="1"/>
              <a:t>Infoway</a:t>
            </a:r>
            <a:r>
              <a:rPr lang="en-CA" dirty="0"/>
              <a:t> Inc.</a:t>
            </a:r>
          </a:p>
          <a:p>
            <a:pPr lvl="1"/>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38</a:t>
            </a:fld>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49080"/>
            <a:ext cx="8172400" cy="178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333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C-HOBIC </a:t>
            </a:r>
            <a:r>
              <a:rPr lang="en-CA" sz="1200" dirty="0" smtClean="0"/>
              <a:t>1,7</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r>
              <a:rPr lang="en-CA" dirty="0" smtClean="0"/>
              <a:t>It’s goals were to:</a:t>
            </a:r>
          </a:p>
          <a:p>
            <a:pPr marL="914400" lvl="1" indent="-514350">
              <a:buFont typeface="+mj-lt"/>
              <a:buAutoNum type="arabicPeriod"/>
            </a:pPr>
            <a:r>
              <a:rPr lang="en-CA" dirty="0" smtClean="0"/>
              <a:t>Standardize Canadian nursing terminology with the ICNP,</a:t>
            </a:r>
          </a:p>
          <a:p>
            <a:pPr marL="914400" lvl="1" indent="-514350">
              <a:buFont typeface="+mj-lt"/>
              <a:buAutoNum type="arabicPeriod"/>
            </a:pPr>
            <a:r>
              <a:rPr lang="en-CA" dirty="0" smtClean="0"/>
              <a:t>Systematically capture nurse-sensitive clinical outcomes (e.g. Pain intensity, falls, pressure ulcers), and</a:t>
            </a:r>
          </a:p>
          <a:p>
            <a:pPr marL="914400" lvl="1" indent="-514350">
              <a:buFont typeface="+mj-lt"/>
              <a:buAutoNum type="arabicPeriod"/>
            </a:pPr>
            <a:r>
              <a:rPr lang="en-CA" dirty="0" smtClean="0"/>
              <a:t>Store the data for use in EHRs and databases.</a:t>
            </a:r>
          </a:p>
          <a:p>
            <a:pPr marL="514350" indent="-514350"/>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39</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Evidenced-Based Practice </a:t>
            </a:r>
            <a:r>
              <a:rPr lang="en-CA" sz="3100" dirty="0" smtClean="0"/>
              <a:t>(EBP) </a:t>
            </a:r>
            <a:r>
              <a:rPr lang="en-CA" sz="1200" dirty="0" smtClean="0"/>
              <a:t>1</a:t>
            </a:r>
            <a:endParaRPr lang="en-CA" sz="1200" dirty="0"/>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r>
              <a:rPr lang="en-CA" dirty="0" smtClean="0"/>
              <a:t>Definition:  “the integration of best research evidence with clinical expertise and patient values”</a:t>
            </a:r>
            <a:r>
              <a:rPr lang="en-CA" sz="1400" dirty="0" smtClean="0"/>
              <a:t>2</a:t>
            </a:r>
            <a:endParaRPr lang="en-CA" dirty="0" smtClean="0"/>
          </a:p>
          <a:p>
            <a:pPr>
              <a:lnSpc>
                <a:spcPct val="120000"/>
              </a:lnSpc>
              <a:buNone/>
            </a:pPr>
            <a:endParaRPr lang="en-CA" dirty="0" smtClean="0"/>
          </a:p>
          <a:p>
            <a:r>
              <a:rPr lang="en-CA" dirty="0" smtClean="0"/>
              <a:t>EBP is NOT:</a:t>
            </a:r>
          </a:p>
          <a:p>
            <a:pPr lvl="1"/>
            <a:r>
              <a:rPr lang="en-CA" dirty="0" smtClean="0"/>
              <a:t>A formula for approaching all situations and all individuals, or</a:t>
            </a:r>
          </a:p>
          <a:p>
            <a:pPr lvl="1"/>
            <a:r>
              <a:rPr lang="en-CA" dirty="0" smtClean="0"/>
              <a:t>A replacement for nursing assessment of a situation or individual</a:t>
            </a:r>
          </a:p>
          <a:p>
            <a:pPr lvl="1">
              <a:buNone/>
            </a:pPr>
            <a:endParaRPr lang="en-CA" dirty="0" smtClean="0"/>
          </a:p>
          <a:p>
            <a:r>
              <a:rPr lang="en-CA" dirty="0" smtClean="0"/>
              <a:t>To reflect the importance of clinical expertise and patient values, the phrase “</a:t>
            </a:r>
            <a:r>
              <a:rPr lang="en-CA" u="sng" dirty="0" smtClean="0"/>
              <a:t>evidenced-informed practice</a:t>
            </a:r>
            <a:r>
              <a:rPr lang="en-CA" dirty="0" smtClean="0"/>
              <a:t>” (EIP) is used</a:t>
            </a:r>
          </a:p>
          <a:p>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4</a:t>
            </a:fld>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C-HOBIC </a:t>
            </a:r>
            <a:r>
              <a:rPr lang="en-CA" sz="1200" dirty="0" smtClean="0"/>
              <a:t>1,7</a:t>
            </a:r>
            <a:endParaRPr lang="en-CA" sz="1200" dirty="0"/>
          </a:p>
        </p:txBody>
      </p:sp>
      <p:sp>
        <p:nvSpPr>
          <p:cNvPr id="3" name="Content Placeholder 2"/>
          <p:cNvSpPr>
            <a:spLocks noGrp="1"/>
          </p:cNvSpPr>
          <p:nvPr>
            <p:ph idx="1"/>
          </p:nvPr>
        </p:nvSpPr>
        <p:spPr/>
        <p:txBody>
          <a:bodyPr>
            <a:normAutofit fontScale="92500" lnSpcReduction="10000"/>
          </a:bodyPr>
          <a:lstStyle/>
          <a:p>
            <a:r>
              <a:rPr lang="en-CA" dirty="0" smtClean="0"/>
              <a:t>Nurses at sites participating in C-HOBIC collected routine information during:</a:t>
            </a:r>
          </a:p>
          <a:p>
            <a:pPr lvl="1"/>
            <a:r>
              <a:rPr lang="en-CA" dirty="0" smtClean="0"/>
              <a:t> the admission assessment,</a:t>
            </a:r>
          </a:p>
          <a:p>
            <a:pPr lvl="1"/>
            <a:r>
              <a:rPr lang="en-CA" dirty="0" smtClean="0"/>
              <a:t>discharge assessment,</a:t>
            </a:r>
          </a:p>
          <a:p>
            <a:pPr lvl="1"/>
            <a:r>
              <a:rPr lang="en-CA" dirty="0" smtClean="0"/>
              <a:t>and, if in long-term care, on a regular basis or after a significant health event (e.g. a fall)</a:t>
            </a:r>
          </a:p>
          <a:p>
            <a:pPr>
              <a:buNone/>
            </a:pPr>
            <a:endParaRPr lang="en-CA" dirty="0" smtClean="0"/>
          </a:p>
          <a:p>
            <a:r>
              <a:rPr lang="en-CA" dirty="0" smtClean="0"/>
              <a:t>Nurses assessments were standardized to include:  functional status, self-care, pain, nausea, fatigue, </a:t>
            </a:r>
            <a:r>
              <a:rPr lang="en-CA" dirty="0" err="1" smtClean="0"/>
              <a:t>dyspnea</a:t>
            </a:r>
            <a:r>
              <a:rPr lang="en-CA" dirty="0" smtClean="0"/>
              <a:t>, pressure ulcers, and falls</a:t>
            </a:r>
          </a:p>
        </p:txBody>
      </p:sp>
      <p:sp>
        <p:nvSpPr>
          <p:cNvPr id="4" name="Slide Number Placeholder 3"/>
          <p:cNvSpPr>
            <a:spLocks noGrp="1"/>
          </p:cNvSpPr>
          <p:nvPr>
            <p:ph type="sldNum" sz="quarter" idx="12"/>
          </p:nvPr>
        </p:nvSpPr>
        <p:spPr/>
        <p:txBody>
          <a:bodyPr/>
          <a:lstStyle/>
          <a:p>
            <a:fld id="{EC7BFC8F-96C8-4FD3-A828-234E02AD8ACB}" type="slidenum">
              <a:rPr lang="en-CA" smtClean="0"/>
              <a:pPr/>
              <a:t>40</a:t>
            </a:fld>
            <a:endParaRPr lang="en-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Subsequent C-HOBIC Projects </a:t>
            </a:r>
            <a:r>
              <a:rPr lang="en-CA" sz="1200" dirty="0" smtClean="0"/>
              <a:t>8,9</a:t>
            </a:r>
            <a:endParaRPr lang="en-CA" sz="1200" dirty="0"/>
          </a:p>
        </p:txBody>
      </p:sp>
      <p:sp>
        <p:nvSpPr>
          <p:cNvPr id="3" name="Content Placeholder 2"/>
          <p:cNvSpPr>
            <a:spLocks noGrp="1"/>
          </p:cNvSpPr>
          <p:nvPr>
            <p:ph idx="1"/>
          </p:nvPr>
        </p:nvSpPr>
        <p:spPr/>
        <p:txBody>
          <a:bodyPr>
            <a:normAutofit/>
          </a:bodyPr>
          <a:lstStyle/>
          <a:p>
            <a:r>
              <a:rPr lang="en-CA" dirty="0" smtClean="0"/>
              <a:t>Mapping and publishing of nursing outcome categories to the ICNP</a:t>
            </a:r>
          </a:p>
          <a:p>
            <a:pPr lvl="1"/>
            <a:r>
              <a:rPr lang="en-CA" dirty="0" smtClean="0"/>
              <a:t>Outcome categories:  functional status, therapeutic self-care, symptom management, patient safety, and patient satisfaction with nursing care</a:t>
            </a:r>
          </a:p>
          <a:p>
            <a:r>
              <a:rPr lang="en-CA" dirty="0" smtClean="0"/>
              <a:t>Developing of synoptic reports</a:t>
            </a:r>
          </a:p>
          <a:p>
            <a:pPr lvl="1"/>
            <a:r>
              <a:rPr lang="en-CA" dirty="0" smtClean="0"/>
              <a:t>Electronic charting with built-in cues of what to document and where to document it</a:t>
            </a:r>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41</a:t>
            </a:fld>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C-HOBIC Data and Care Outcomes</a:t>
            </a:r>
            <a:endParaRPr lang="en-CA" dirty="0"/>
          </a:p>
        </p:txBody>
      </p:sp>
      <p:sp>
        <p:nvSpPr>
          <p:cNvPr id="3" name="Content Placeholder 2"/>
          <p:cNvSpPr>
            <a:spLocks noGrp="1"/>
          </p:cNvSpPr>
          <p:nvPr>
            <p:ph idx="1"/>
          </p:nvPr>
        </p:nvSpPr>
        <p:spPr/>
        <p:txBody>
          <a:bodyPr/>
          <a:lstStyle/>
          <a:p>
            <a:r>
              <a:rPr lang="en-CA" dirty="0" smtClean="0"/>
              <a:t>Prevent re-admissions</a:t>
            </a:r>
          </a:p>
          <a:p>
            <a:r>
              <a:rPr lang="en-CA" dirty="0" smtClean="0"/>
              <a:t>Nursing interventions and patient outcomes</a:t>
            </a:r>
          </a:p>
          <a:p>
            <a:r>
              <a:rPr lang="en-CA" dirty="0" smtClean="0"/>
              <a:t>Improved transitions (e.g. acute care to long-term care facility)</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42</a:t>
            </a:fld>
            <a:endParaRPr lang="en-CA"/>
          </a:p>
        </p:txBody>
      </p:sp>
    </p:spTree>
    <p:extLst>
      <p:ext uri="{BB962C8B-B14F-4D97-AF65-F5344CB8AC3E}">
        <p14:creationId xmlns:p14="http://schemas.microsoft.com/office/powerpoint/2010/main" val="3122974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of C-HOBIC Data </a:t>
            </a:r>
            <a:r>
              <a:rPr lang="en-CA" sz="1200" dirty="0" smtClean="0"/>
              <a:t>1,7</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Generating nursing practice guidelines based on the evidence for nursing interventions collected in the project, and</a:t>
            </a:r>
          </a:p>
          <a:p>
            <a:endParaRPr lang="en-CA" dirty="0" smtClean="0"/>
          </a:p>
          <a:p>
            <a:r>
              <a:rPr lang="en-CA" dirty="0" smtClean="0"/>
              <a:t>Care planning based on the nursing resources (e.g. time) required to perform these interventions</a:t>
            </a:r>
          </a:p>
          <a:p>
            <a:endParaRPr lang="en-CA" dirty="0" smtClean="0"/>
          </a:p>
          <a:p>
            <a:r>
              <a:rPr lang="en-CA" dirty="0" smtClean="0"/>
              <a:t>Designing EHRs with standardized clinical terms to describe nursing interventions</a:t>
            </a:r>
          </a:p>
          <a:p>
            <a:pPr>
              <a:buNone/>
            </a:pPr>
            <a:endParaRPr lang="en-CA" dirty="0" smtClean="0"/>
          </a:p>
          <a:p>
            <a:pPr>
              <a:buNone/>
            </a:pPr>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43</a:t>
            </a:fld>
            <a:endParaRPr lang="en-C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How are the terminologies used in Canadian nursing </a:t>
            </a:r>
            <a:r>
              <a:rPr lang="en-CA" dirty="0" smtClean="0"/>
              <a:t>practice?</a:t>
            </a:r>
            <a:r>
              <a:rPr lang="en-CA" sz="1800" dirty="0"/>
              <a:t>9</a:t>
            </a:r>
            <a:r>
              <a:rPr lang="en-CA" dirty="0" smtClean="0"/>
              <a:t> </a:t>
            </a:r>
            <a:endParaRPr lang="en-CA" dirty="0"/>
          </a:p>
        </p:txBody>
      </p:sp>
      <p:sp>
        <p:nvSpPr>
          <p:cNvPr id="3" name="Content Placeholder 2"/>
          <p:cNvSpPr>
            <a:spLocks noGrp="1"/>
          </p:cNvSpPr>
          <p:nvPr>
            <p:ph idx="1"/>
          </p:nvPr>
        </p:nvSpPr>
        <p:spPr>
          <a:xfrm>
            <a:off x="457200" y="1600200"/>
            <a:ext cx="5338936" cy="3917031"/>
          </a:xfrm>
        </p:spPr>
        <p:txBody>
          <a:bodyPr>
            <a:normAutofit/>
          </a:bodyPr>
          <a:lstStyle/>
          <a:p>
            <a:r>
              <a:rPr lang="en-CA" dirty="0" smtClean="0"/>
              <a:t>Registered Nurses Association of Ontario – Nursing Order Sets</a:t>
            </a:r>
          </a:p>
          <a:p>
            <a:pPr lvl="1"/>
            <a:r>
              <a:rPr lang="en-CA" dirty="0" smtClean="0"/>
              <a:t>Clear intervention statements based on the ICNP and SNOMED CT in Best Practice Guidelines. </a:t>
            </a:r>
          </a:p>
        </p:txBody>
      </p:sp>
      <p:sp>
        <p:nvSpPr>
          <p:cNvPr id="4" name="Slide Number Placeholder 3"/>
          <p:cNvSpPr>
            <a:spLocks noGrp="1"/>
          </p:cNvSpPr>
          <p:nvPr>
            <p:ph type="sldNum" sz="quarter" idx="12"/>
          </p:nvPr>
        </p:nvSpPr>
        <p:spPr/>
        <p:txBody>
          <a:bodyPr/>
          <a:lstStyle/>
          <a:p>
            <a:fld id="{EC7BFC8F-96C8-4FD3-A828-234E02AD8ACB}" type="slidenum">
              <a:rPr lang="en-CA" smtClean="0"/>
              <a:pPr/>
              <a:t>44</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276872"/>
            <a:ext cx="5827781" cy="5233598"/>
          </a:xfrm>
          <a:prstGeom prst="rect">
            <a:avLst/>
          </a:prstGeom>
        </p:spPr>
      </p:pic>
    </p:spTree>
    <p:extLst>
      <p:ext uri="{BB962C8B-B14F-4D97-AF65-F5344CB8AC3E}">
        <p14:creationId xmlns:p14="http://schemas.microsoft.com/office/powerpoint/2010/main" val="3545661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Scenario: </a:t>
            </a:r>
            <a:br>
              <a:rPr lang="en-CA" u="sng" dirty="0" smtClean="0"/>
            </a:br>
            <a:r>
              <a:rPr lang="en-CA" u="sng" dirty="0" smtClean="0"/>
              <a:t> a patient/client needs a heparin drip</a:t>
            </a:r>
          </a:p>
        </p:txBody>
      </p:sp>
      <p:sp>
        <p:nvSpPr>
          <p:cNvPr id="3" name="Content Placeholder 2"/>
          <p:cNvSpPr>
            <a:spLocks noGrp="1"/>
          </p:cNvSpPr>
          <p:nvPr>
            <p:ph idx="1"/>
          </p:nvPr>
        </p:nvSpPr>
        <p:spPr>
          <a:xfrm>
            <a:off x="457200" y="1268760"/>
            <a:ext cx="8229600" cy="5112568"/>
          </a:xfrm>
        </p:spPr>
        <p:txBody>
          <a:bodyPr>
            <a:normAutofit fontScale="85000" lnSpcReduction="20000"/>
          </a:bodyPr>
          <a:lstStyle/>
          <a:p>
            <a:endParaRPr lang="en-CA" dirty="0" smtClean="0"/>
          </a:p>
          <a:p>
            <a:r>
              <a:rPr lang="en-CA" dirty="0" smtClean="0"/>
              <a:t>Which health care </a:t>
            </a:r>
            <a:br>
              <a:rPr lang="en-CA" dirty="0" smtClean="0"/>
            </a:br>
            <a:r>
              <a:rPr lang="en-CA" dirty="0" smtClean="0"/>
              <a:t>professionals need</a:t>
            </a:r>
            <a:br>
              <a:rPr lang="en-CA" dirty="0" smtClean="0"/>
            </a:br>
            <a:r>
              <a:rPr lang="en-CA" dirty="0" smtClean="0"/>
              <a:t>to be able to </a:t>
            </a:r>
            <a:br>
              <a:rPr lang="en-CA" dirty="0" smtClean="0"/>
            </a:br>
            <a:r>
              <a:rPr lang="en-CA" dirty="0" smtClean="0"/>
              <a:t>communicate?</a:t>
            </a:r>
          </a:p>
          <a:p>
            <a:pPr>
              <a:buNone/>
            </a:pPr>
            <a:endParaRPr lang="en-CA" dirty="0" smtClean="0"/>
          </a:p>
          <a:p>
            <a:r>
              <a:rPr lang="en-CA" dirty="0" smtClean="0"/>
              <a:t>What electronic</a:t>
            </a:r>
            <a:br>
              <a:rPr lang="en-CA" dirty="0" smtClean="0"/>
            </a:br>
            <a:r>
              <a:rPr lang="en-CA" dirty="0" smtClean="0"/>
              <a:t>documents may be</a:t>
            </a:r>
            <a:br>
              <a:rPr lang="en-CA" dirty="0" smtClean="0"/>
            </a:br>
            <a:r>
              <a:rPr lang="en-CA" dirty="0" smtClean="0"/>
              <a:t>used in which </a:t>
            </a:r>
            <a:br>
              <a:rPr lang="en-CA" dirty="0" smtClean="0"/>
            </a:br>
            <a:r>
              <a:rPr lang="en-CA" dirty="0" smtClean="0"/>
              <a:t>standard clinical </a:t>
            </a:r>
            <a:br>
              <a:rPr lang="en-CA" dirty="0" smtClean="0"/>
            </a:br>
            <a:r>
              <a:rPr lang="en-CA" dirty="0" smtClean="0"/>
              <a:t>terminology </a:t>
            </a:r>
            <a:br>
              <a:rPr lang="en-CA" dirty="0" smtClean="0"/>
            </a:br>
            <a:r>
              <a:rPr lang="en-CA" dirty="0" smtClean="0"/>
              <a:t>would be </a:t>
            </a:r>
            <a:br>
              <a:rPr lang="en-CA" dirty="0" smtClean="0"/>
            </a:br>
            <a:r>
              <a:rPr lang="en-CA" dirty="0" smtClean="0"/>
              <a:t>important?</a:t>
            </a:r>
          </a:p>
          <a:p>
            <a:pPr>
              <a:buNone/>
            </a:pPr>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45</a:t>
            </a:fld>
            <a:endParaRPr lang="en-CA"/>
          </a:p>
        </p:txBody>
      </p:sp>
      <p:pic>
        <p:nvPicPr>
          <p:cNvPr id="5" name="Picture 4" descr="Young Nurse.jpg"/>
          <p:cNvPicPr>
            <a:picLocks noChangeAspect="1"/>
          </p:cNvPicPr>
          <p:nvPr/>
        </p:nvPicPr>
        <p:blipFill>
          <a:blip r:embed="rId3" cstate="print"/>
          <a:stretch>
            <a:fillRect/>
          </a:stretch>
        </p:blipFill>
        <p:spPr>
          <a:xfrm>
            <a:off x="3923928" y="1628800"/>
            <a:ext cx="5040560" cy="460851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algn="ctr">
              <a:buNone/>
            </a:pPr>
            <a:r>
              <a:rPr lang="en-CA" dirty="0" smtClean="0"/>
              <a:t>    You are a student nurse and have arrived on a general surgery floor for your first shift.  One of the clients/patients assigned to you is restricted to bed and has a stage II pressure ulcer on his buttocks.  You notice that the nurse looking after this gentleman  positioned him using a ‘donut’ to relieve pressure over the pressure ulcer, but seem to recall learning that ‘donuts’ only shift pressure to new areas of the body.  </a:t>
            </a:r>
          </a:p>
          <a:p>
            <a:pPr algn="ctr">
              <a:buNone/>
            </a:pPr>
            <a:endParaRPr lang="en-CA" dirty="0" smtClean="0"/>
          </a:p>
          <a:p>
            <a:pPr algn="ctr">
              <a:buNone/>
            </a:pPr>
            <a:r>
              <a:rPr lang="en-CA" u="sng" dirty="0" smtClean="0"/>
              <a:t>What would you do?</a:t>
            </a:r>
            <a:endParaRPr lang="en-CA" u="sng"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46</a:t>
            </a:fld>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 of Main Points</a:t>
            </a:r>
            <a:endParaRPr lang="en-CA" dirty="0"/>
          </a:p>
        </p:txBody>
      </p:sp>
      <p:sp>
        <p:nvSpPr>
          <p:cNvPr id="3" name="Content Placeholder 2"/>
          <p:cNvSpPr>
            <a:spLocks noGrp="1"/>
          </p:cNvSpPr>
          <p:nvPr>
            <p:ph idx="1"/>
          </p:nvPr>
        </p:nvSpPr>
        <p:spPr>
          <a:xfrm>
            <a:off x="457200" y="1196752"/>
            <a:ext cx="8229600" cy="5112568"/>
          </a:xfrm>
        </p:spPr>
        <p:txBody>
          <a:bodyPr>
            <a:normAutofit fontScale="92500"/>
          </a:bodyPr>
          <a:lstStyle/>
          <a:p>
            <a:r>
              <a:rPr lang="en-CA" dirty="0" smtClean="0"/>
              <a:t>Evidence may be retrieved from a variety of sources and may be of varying levels of strength and credibility</a:t>
            </a:r>
          </a:p>
          <a:p>
            <a:r>
              <a:rPr lang="en-CA" dirty="0" smtClean="0"/>
              <a:t>People need to be educated on how to use online information and tools wisely</a:t>
            </a:r>
          </a:p>
          <a:p>
            <a:r>
              <a:rPr lang="en-CA" dirty="0" smtClean="0"/>
              <a:t>Nursing data can inform nursing practice and improve patient outcomes </a:t>
            </a:r>
          </a:p>
          <a:p>
            <a:r>
              <a:rPr lang="en-CA" dirty="0" smtClean="0"/>
              <a:t>Using a common, standardized language between nurses and across health professionals is key to communicating information electronically </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47</a:t>
            </a:fld>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229600" cy="5069160"/>
          </a:xfrm>
        </p:spPr>
        <p:txBody>
          <a:bodyPr>
            <a:normAutofit fontScale="32500" lnSpcReduction="20000"/>
          </a:bodyPr>
          <a:lstStyle/>
          <a:p>
            <a:pPr marL="514350" indent="-514350">
              <a:buFont typeface="+mj-lt"/>
              <a:buAutoNum type="arabicPeriod"/>
            </a:pPr>
            <a:r>
              <a:rPr lang="en-CA" sz="3400" dirty="0" smtClean="0"/>
              <a:t>Ball MJ, Douglas JV, &amp; Walker, PH.  (2011).  Nursing informatics, Where technology and caring meet (4</a:t>
            </a:r>
            <a:r>
              <a:rPr lang="en-CA" sz="3400" baseline="30000" dirty="0" smtClean="0"/>
              <a:t>th</a:t>
            </a:r>
            <a:r>
              <a:rPr lang="en-CA" sz="3400" dirty="0" smtClean="0"/>
              <a:t> </a:t>
            </a:r>
            <a:r>
              <a:rPr lang="en-CA" sz="3400" dirty="0" err="1" smtClean="0"/>
              <a:t>ed</a:t>
            </a:r>
            <a:r>
              <a:rPr lang="en-CA" sz="3400" dirty="0" smtClean="0"/>
              <a:t>).  London:  Springer.</a:t>
            </a:r>
          </a:p>
          <a:p>
            <a:pPr marL="514350" indent="-514350">
              <a:buFont typeface="+mj-lt"/>
              <a:buAutoNum type="arabicPeriod"/>
            </a:pPr>
            <a:r>
              <a:rPr lang="en-CA" sz="3400" dirty="0" smtClean="0"/>
              <a:t>Straus SE, Richardson WS, </a:t>
            </a:r>
            <a:r>
              <a:rPr lang="en-CA" sz="3400" dirty="0" err="1" smtClean="0"/>
              <a:t>Glasziou</a:t>
            </a:r>
            <a:r>
              <a:rPr lang="en-CA" sz="3400" dirty="0" smtClean="0"/>
              <a:t> P, &amp; Haynes, RB.  (2010).  Evidence-based Medicine:  How to practice and teach EBM (4</a:t>
            </a:r>
            <a:r>
              <a:rPr lang="en-CA" sz="3400" baseline="30000" dirty="0" smtClean="0"/>
              <a:t>th</a:t>
            </a:r>
            <a:r>
              <a:rPr lang="en-CA" sz="3400" dirty="0" smtClean="0"/>
              <a:t> </a:t>
            </a:r>
            <a:r>
              <a:rPr lang="en-CA" sz="3400" dirty="0" err="1" smtClean="0"/>
              <a:t>ed</a:t>
            </a:r>
            <a:r>
              <a:rPr lang="en-CA" sz="3400" dirty="0" smtClean="0"/>
              <a:t>).  London, Edinburgh:  Churchill Livingston.</a:t>
            </a:r>
          </a:p>
          <a:p>
            <a:pPr marL="514350" indent="-514350">
              <a:buFont typeface="+mj-lt"/>
              <a:buAutoNum type="arabicPeriod"/>
            </a:pPr>
            <a:r>
              <a:rPr lang="en-CA" sz="3400" dirty="0" smtClean="0"/>
              <a:t>Davies B &amp; Logan J.  (2008).  Reading research:  A user-friendly guide for nurses and other health professionals (4</a:t>
            </a:r>
            <a:r>
              <a:rPr lang="en-CA" sz="3400" baseline="30000" dirty="0" smtClean="0"/>
              <a:t>th</a:t>
            </a:r>
            <a:r>
              <a:rPr lang="en-CA" sz="3400" dirty="0" smtClean="0"/>
              <a:t> </a:t>
            </a:r>
            <a:r>
              <a:rPr lang="en-CA" sz="3400" dirty="0" err="1" smtClean="0"/>
              <a:t>ed</a:t>
            </a:r>
            <a:r>
              <a:rPr lang="en-CA" sz="3400" dirty="0" smtClean="0"/>
              <a:t>).  Toronto, ON:  Elsevier Canada</a:t>
            </a:r>
          </a:p>
          <a:p>
            <a:pPr marL="514350" indent="-514350">
              <a:buFont typeface="+mj-lt"/>
              <a:buAutoNum type="arabicPeriod"/>
            </a:pPr>
            <a:r>
              <a:rPr lang="en-CA" sz="3400" dirty="0" smtClean="0"/>
              <a:t>Saba VK, &amp; McCormick, KA.  (2006).  Essentials of nursing informatics (4th </a:t>
            </a:r>
            <a:r>
              <a:rPr lang="en-CA" sz="3400" dirty="0" err="1" smtClean="0"/>
              <a:t>ed</a:t>
            </a:r>
            <a:r>
              <a:rPr lang="en-CA" sz="3400" dirty="0" smtClean="0"/>
              <a:t>).  United States of America:  McGraw-Hill Companies, Inc.</a:t>
            </a:r>
          </a:p>
          <a:p>
            <a:pPr marL="514350" indent="-514350">
              <a:buFont typeface="+mj-lt"/>
              <a:buAutoNum type="arabicPeriod"/>
            </a:pPr>
            <a:r>
              <a:rPr lang="en-CA" sz="3400" dirty="0" smtClean="0"/>
              <a:t>Office of the Auditor General of Canada. (2010).  Electronic health records in Canada.  Retrieved from </a:t>
            </a:r>
            <a:r>
              <a:rPr lang="en-CA" sz="3400" dirty="0" smtClean="0">
                <a:hlinkClick r:id="rId2"/>
              </a:rPr>
              <a:t>http://www.oag-bvg.gc.ca/internet/docs/parl_oag_201004_07_e.pdf</a:t>
            </a:r>
            <a:endParaRPr lang="en-CA" sz="3400" dirty="0" smtClean="0"/>
          </a:p>
          <a:p>
            <a:pPr marL="514350" indent="-514350">
              <a:buFont typeface="+mj-lt"/>
              <a:buAutoNum type="arabicPeriod"/>
            </a:pPr>
            <a:r>
              <a:rPr lang="en-CA" sz="3400" dirty="0" smtClean="0"/>
              <a:t>International Council of Nurses.  (2012).  International classification for nursing practice.  Retrieved from </a:t>
            </a:r>
            <a:r>
              <a:rPr lang="en-CA" sz="3400" dirty="0" smtClean="0">
                <a:hlinkClick r:id="rId3"/>
              </a:rPr>
              <a:t>http://www.icn.ch/pillarsprograms/international-classification-for-nursing-practice-icnpr/</a:t>
            </a:r>
            <a:endParaRPr lang="en-CA" sz="3400" dirty="0" smtClean="0"/>
          </a:p>
          <a:p>
            <a:pPr marL="514350" indent="-514350">
              <a:buFont typeface="+mj-lt"/>
              <a:buAutoNum type="arabicPeriod"/>
            </a:pPr>
            <a:r>
              <a:rPr lang="en-CA" sz="3400" dirty="0" smtClean="0"/>
              <a:t>Canadian Nurses Association.  (2012).  Nursing informatics.  Retrieved from </a:t>
            </a:r>
            <a:r>
              <a:rPr lang="en-CA" sz="3400" dirty="0" smtClean="0">
                <a:hlinkClick r:id="rId4"/>
              </a:rPr>
              <a:t>http://www.cna-aiic.ca/en/improve-your-workplace/nursing-informatics/</a:t>
            </a:r>
            <a:endParaRPr lang="en-CA" sz="3400" dirty="0" smtClean="0"/>
          </a:p>
          <a:p>
            <a:pPr marL="514350" indent="-514350">
              <a:buFont typeface="+mj-lt"/>
              <a:buAutoNum type="arabicPeriod"/>
            </a:pPr>
            <a:r>
              <a:rPr lang="en-CA" sz="3400" dirty="0" smtClean="0"/>
              <a:t>Canadian Nurses Association. (2010). </a:t>
            </a:r>
            <a:r>
              <a:rPr lang="en-CA" sz="3400" i="1" dirty="0" smtClean="0"/>
              <a:t>About C-HOBIC.</a:t>
            </a:r>
            <a:r>
              <a:rPr lang="en-CA" sz="3400" dirty="0" smtClean="0"/>
              <a:t> Retrieved October/22, 2012, from </a:t>
            </a:r>
            <a:r>
              <a:rPr lang="en-CA" sz="3400" dirty="0" smtClean="0">
                <a:hlinkClick r:id="rId5"/>
              </a:rPr>
              <a:t>http://www2.cna-aiic.ca/c-hobic/about/default_e.aspx</a:t>
            </a:r>
            <a:r>
              <a:rPr lang="en-CA" sz="3400" dirty="0" smtClean="0"/>
              <a:t> </a:t>
            </a:r>
          </a:p>
          <a:p>
            <a:pPr marL="514350" indent="-514350">
              <a:buFont typeface="+mj-lt"/>
              <a:buAutoNum type="arabicPeriod"/>
            </a:pPr>
            <a:r>
              <a:rPr lang="en-CA" sz="3400" dirty="0" smtClean="0"/>
              <a:t>Registered Nurses Association of Ontario. (</a:t>
            </a:r>
            <a:r>
              <a:rPr lang="en-CA" sz="3400" dirty="0" err="1" smtClean="0"/>
              <a:t>nd</a:t>
            </a:r>
            <a:r>
              <a:rPr lang="en-CA" sz="3400" dirty="0" smtClean="0"/>
              <a:t>) </a:t>
            </a:r>
            <a:r>
              <a:rPr lang="en-CA" sz="3400" i="1" dirty="0" smtClean="0"/>
              <a:t>Nursing Order Sets</a:t>
            </a:r>
            <a:r>
              <a:rPr lang="en-CA" sz="3400" dirty="0" smtClean="0"/>
              <a:t>. </a:t>
            </a:r>
            <a:r>
              <a:rPr lang="en-CA" sz="3400" dirty="0"/>
              <a:t>Retrieved from </a:t>
            </a:r>
            <a:r>
              <a:rPr lang="en-CA" sz="3400" dirty="0">
                <a:hlinkClick r:id="rId6"/>
              </a:rPr>
              <a:t>http://</a:t>
            </a:r>
            <a:r>
              <a:rPr lang="en-CA" sz="3400" dirty="0" smtClean="0">
                <a:hlinkClick r:id="rId6"/>
              </a:rPr>
              <a:t>rnao.ca/bpg/initiatives/nursing-order-sets</a:t>
            </a:r>
            <a:r>
              <a:rPr lang="en-CA" sz="3400" dirty="0" smtClean="0"/>
              <a:t> </a:t>
            </a:r>
          </a:p>
          <a:p>
            <a:pPr marL="514350" indent="-514350">
              <a:buFont typeface="+mj-lt"/>
              <a:buAutoNum type="arabicPeriod"/>
            </a:pPr>
            <a:r>
              <a:rPr lang="en-CA" sz="3400" dirty="0" smtClean="0"/>
              <a:t>Canadian Nurses Association. (2011). </a:t>
            </a:r>
            <a:r>
              <a:rPr lang="en-CA" sz="3400" i="1" dirty="0" smtClean="0"/>
              <a:t>New advances in patient safety through new advances in nursing assessments in electronic health records.</a:t>
            </a:r>
            <a:r>
              <a:rPr lang="en-CA" sz="3400" dirty="0" smtClean="0"/>
              <a:t> Retrieved January/3, 2013, from </a:t>
            </a:r>
            <a:r>
              <a:rPr lang="en-CA" sz="3400" dirty="0" smtClean="0">
                <a:hlinkClick r:id="rId7"/>
              </a:rPr>
              <a:t>http://www.cna-aiic.ca/en/new-advances-in-patient-safety-through-nursing-assessments-in-electronic-health-records/</a:t>
            </a:r>
            <a:r>
              <a:rPr lang="en-CA" sz="3400" dirty="0" smtClean="0"/>
              <a:t> </a:t>
            </a:r>
          </a:p>
          <a:p>
            <a:pPr marL="0" indent="0">
              <a:buNone/>
            </a:pPr>
            <a:r>
              <a:rPr lang="en-CA" sz="3400" dirty="0" smtClean="0"/>
              <a:t>11.           Canada Health </a:t>
            </a:r>
            <a:r>
              <a:rPr lang="en-CA" sz="3400" dirty="0" err="1" smtClean="0"/>
              <a:t>Infoway</a:t>
            </a:r>
            <a:r>
              <a:rPr lang="en-CA" sz="3400" dirty="0" smtClean="0"/>
              <a:t>.  (2012).  Retrieved from </a:t>
            </a:r>
            <a:r>
              <a:rPr lang="en-CA" sz="3400" dirty="0" smtClean="0">
                <a:hlinkClick r:id="rId8"/>
              </a:rPr>
              <a:t>https://sl.infoway-inforoute.ca/content/ </a:t>
            </a:r>
            <a:r>
              <a:rPr lang="en-CA" sz="3400" dirty="0" err="1" smtClean="0">
                <a:hlinkClick r:id="rId8"/>
              </a:rPr>
              <a:t>dispPage.asp?cw_page</a:t>
            </a:r>
            <a:r>
              <a:rPr lang="en-CA" sz="3400" dirty="0" smtClean="0">
                <a:hlinkClick r:id="rId8"/>
              </a:rPr>
              <a:t>=</a:t>
            </a:r>
            <a:r>
              <a:rPr lang="en-CA" sz="3400" dirty="0" err="1" smtClean="0">
                <a:hlinkClick r:id="rId8"/>
              </a:rPr>
              <a:t>snomedct_e</a:t>
            </a:r>
            <a:endParaRPr lang="en-CA" sz="3400" dirty="0" smtClean="0"/>
          </a:p>
          <a:p>
            <a:pPr marL="0" indent="0">
              <a:buNone/>
            </a:pPr>
            <a:r>
              <a:rPr lang="en-CA" sz="3400" dirty="0" smtClean="0"/>
              <a:t>12.           Hannah, K., White, P., Nagle, L., and Pringle, D. (2009). Standardized Nursing Information in Canada for the Inclusion in Electronic       	Health Records: C-HOBIC. </a:t>
            </a:r>
            <a:r>
              <a:rPr lang="en-CA" sz="3400" i="1" dirty="0" smtClean="0"/>
              <a:t>Journal of American Medical Informatics Association</a:t>
            </a:r>
            <a:r>
              <a:rPr lang="en-CA" sz="3400" dirty="0" smtClean="0"/>
              <a:t>. 16(4), 524-530. </a:t>
            </a:r>
          </a:p>
          <a:p>
            <a:pPr marL="514350" indent="-514350">
              <a:buAutoNum type="arabicPeriod" startAt="10"/>
            </a:pPr>
            <a:endParaRPr lang="en-CA" dirty="0" smtClean="0"/>
          </a:p>
          <a:p>
            <a:pPr marL="514350" indent="-514350" algn="ctr">
              <a:buNone/>
            </a:pPr>
            <a:r>
              <a:rPr lang="en-CA" sz="4000" b="1" dirty="0" smtClean="0"/>
              <a:t>Special Thanks to the Centers for Disease Control and Prevention, Amanda Mills, Grace </a:t>
            </a:r>
            <a:r>
              <a:rPr lang="en-CA" sz="4000" b="1" dirty="0" err="1" smtClean="0"/>
              <a:t>Emori</a:t>
            </a:r>
            <a:r>
              <a:rPr lang="en-CA" sz="4000" b="1" dirty="0" smtClean="0"/>
              <a:t>, Richard Duncan, and James </a:t>
            </a:r>
            <a:r>
              <a:rPr lang="en-CA" sz="4000" b="1" dirty="0" err="1" smtClean="0"/>
              <a:t>Gathany</a:t>
            </a:r>
            <a:r>
              <a:rPr lang="en-CA" sz="4000" b="1" dirty="0" smtClean="0"/>
              <a:t>, for providing the pictures used in this presentation.</a:t>
            </a:r>
          </a:p>
          <a:p>
            <a:pPr marL="514350" indent="-514350">
              <a:buFont typeface="+mj-lt"/>
              <a:buAutoNum type="arabicPeriod"/>
            </a:pPr>
            <a:endParaRPr lang="en-CA" sz="4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Healthcare Before EIP </a:t>
            </a:r>
            <a:r>
              <a:rPr lang="en-CA" sz="1200" dirty="0" smtClean="0"/>
              <a:t>1</a:t>
            </a:r>
            <a:endParaRPr lang="en-CA" dirty="0"/>
          </a:p>
        </p:txBody>
      </p:sp>
      <p:sp>
        <p:nvSpPr>
          <p:cNvPr id="3" name="Content Placeholder 2"/>
          <p:cNvSpPr>
            <a:spLocks noGrp="1"/>
          </p:cNvSpPr>
          <p:nvPr>
            <p:ph idx="1"/>
          </p:nvPr>
        </p:nvSpPr>
        <p:spPr/>
        <p:txBody>
          <a:bodyPr>
            <a:normAutofit/>
          </a:bodyPr>
          <a:lstStyle/>
          <a:p>
            <a:r>
              <a:rPr lang="en-CA" dirty="0" smtClean="0"/>
              <a:t>Prior to the movement towards EIP, clinical practice was guided by expert opinion, experience, trial and error, etc.</a:t>
            </a:r>
          </a:p>
          <a:p>
            <a:endParaRPr lang="en-CA" dirty="0" smtClean="0"/>
          </a:p>
          <a:p>
            <a:pPr>
              <a:buNone/>
            </a:pPr>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5</a:t>
            </a:fld>
            <a:endParaRPr lang="en-CA"/>
          </a:p>
        </p:txBody>
      </p:sp>
      <p:pic>
        <p:nvPicPr>
          <p:cNvPr id="5" name="Picture 4" descr="Hand-Washing.jpg"/>
          <p:cNvPicPr>
            <a:picLocks noChangeAspect="1"/>
          </p:cNvPicPr>
          <p:nvPr/>
        </p:nvPicPr>
        <p:blipFill>
          <a:blip r:embed="rId3" cstate="print"/>
          <a:stretch>
            <a:fillRect/>
          </a:stretch>
        </p:blipFill>
        <p:spPr>
          <a:xfrm>
            <a:off x="899592" y="3140968"/>
            <a:ext cx="2495511" cy="2880320"/>
          </a:xfrm>
          <a:prstGeom prst="rect">
            <a:avLst/>
          </a:prstGeom>
        </p:spPr>
      </p:pic>
      <p:sp>
        <p:nvSpPr>
          <p:cNvPr id="6" name="TextBox 5"/>
          <p:cNvSpPr txBox="1"/>
          <p:nvPr/>
        </p:nvSpPr>
        <p:spPr>
          <a:xfrm>
            <a:off x="3923928" y="3212976"/>
            <a:ext cx="4248472" cy="3046988"/>
          </a:xfrm>
          <a:prstGeom prst="rect">
            <a:avLst/>
          </a:prstGeom>
          <a:noFill/>
        </p:spPr>
        <p:txBody>
          <a:bodyPr wrap="square" rtlCol="0">
            <a:spAutoFit/>
          </a:bodyPr>
          <a:lstStyle/>
          <a:p>
            <a:r>
              <a:rPr lang="en-CA" sz="3200" dirty="0" smtClean="0"/>
              <a:t>Examples:  </a:t>
            </a:r>
          </a:p>
          <a:p>
            <a:pPr lvl="1">
              <a:buFont typeface="Arial" pitchFamily="34" charset="0"/>
              <a:buChar char="•"/>
            </a:pPr>
            <a:r>
              <a:rPr lang="en-CA" sz="3200" dirty="0" smtClean="0"/>
              <a:t>Hand-washing after childbirth</a:t>
            </a:r>
          </a:p>
          <a:p>
            <a:pPr lvl="1"/>
            <a:endParaRPr lang="en-CA" sz="3200" dirty="0" smtClean="0"/>
          </a:p>
          <a:p>
            <a:pPr lvl="1">
              <a:buFont typeface="Arial" pitchFamily="34" charset="0"/>
              <a:buChar char="•"/>
            </a:pPr>
            <a:r>
              <a:rPr lang="en-CA" sz="3200" dirty="0" smtClean="0"/>
              <a:t>Bloodletting</a:t>
            </a:r>
          </a:p>
          <a:p>
            <a:endParaRPr lang="en-CA"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Need for EIP </a:t>
            </a:r>
            <a:r>
              <a:rPr lang="en-CA" sz="1200" dirty="0" smtClean="0"/>
              <a:t>1</a:t>
            </a:r>
            <a:endParaRPr lang="en-CA"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en-CA" dirty="0" smtClean="0"/>
              <a:t>The need for EIP has never been greater due to:</a:t>
            </a:r>
          </a:p>
          <a:p>
            <a:pPr lvl="1">
              <a:buFont typeface="Arial" pitchFamily="34" charset="0"/>
              <a:buChar char="•"/>
            </a:pPr>
            <a:r>
              <a:rPr lang="en-CA" sz="3200" dirty="0" smtClean="0"/>
              <a:t>New interventions, medications, and treatments</a:t>
            </a:r>
          </a:p>
          <a:p>
            <a:pPr lvl="1">
              <a:buFont typeface="Arial" pitchFamily="34" charset="0"/>
              <a:buChar char="•"/>
            </a:pPr>
            <a:endParaRPr lang="en-CA" sz="3200" dirty="0" smtClean="0"/>
          </a:p>
          <a:p>
            <a:pPr lvl="1">
              <a:buFont typeface="Arial" pitchFamily="34" charset="0"/>
              <a:buChar char="•"/>
            </a:pPr>
            <a:r>
              <a:rPr lang="en-CA" sz="3200" dirty="0" smtClean="0"/>
              <a:t>Focus on patient</a:t>
            </a:r>
          </a:p>
          <a:p>
            <a:pPr lvl="1">
              <a:buNone/>
            </a:pPr>
            <a:r>
              <a:rPr lang="en-CA" sz="3200" dirty="0" smtClean="0"/>
              <a:t>   safety</a:t>
            </a:r>
          </a:p>
          <a:p>
            <a:pPr lvl="1">
              <a:buNone/>
            </a:pPr>
            <a:endParaRPr lang="en-CA" sz="3200" dirty="0" smtClean="0"/>
          </a:p>
          <a:p>
            <a:pPr lvl="1">
              <a:buFont typeface="Arial" pitchFamily="34" charset="0"/>
              <a:buChar char="•"/>
            </a:pPr>
            <a:r>
              <a:rPr lang="en-CA" sz="3200" dirty="0" smtClean="0"/>
              <a:t>Increased </a:t>
            </a:r>
          </a:p>
          <a:p>
            <a:pPr lvl="1">
              <a:buNone/>
            </a:pPr>
            <a:r>
              <a:rPr lang="en-CA" sz="3200" dirty="0" smtClean="0"/>
              <a:t>   quantity of </a:t>
            </a:r>
          </a:p>
          <a:p>
            <a:pPr lvl="1">
              <a:buNone/>
            </a:pPr>
            <a:r>
              <a:rPr lang="en-CA" sz="3200" dirty="0" smtClean="0"/>
              <a:t>   research </a:t>
            </a:r>
          </a:p>
          <a:p>
            <a:pPr lvl="1">
              <a:buNone/>
            </a:pPr>
            <a:endParaRPr lang="en-CA" sz="2400" dirty="0" smtClean="0"/>
          </a:p>
          <a:p>
            <a:endParaRPr lang="en-CA" dirty="0" smtClean="0"/>
          </a:p>
          <a:p>
            <a:pPr lvl="1">
              <a:buNone/>
            </a:pP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6</a:t>
            </a:fld>
            <a:endParaRPr lang="en-CA"/>
          </a:p>
        </p:txBody>
      </p:sp>
      <p:pic>
        <p:nvPicPr>
          <p:cNvPr id="5" name="Picture 4" descr="Library.jpg"/>
          <p:cNvPicPr>
            <a:picLocks noChangeAspect="1"/>
          </p:cNvPicPr>
          <p:nvPr/>
        </p:nvPicPr>
        <p:blipFill>
          <a:blip r:embed="rId3" cstate="print"/>
          <a:stretch>
            <a:fillRect/>
          </a:stretch>
        </p:blipFill>
        <p:spPr>
          <a:xfrm>
            <a:off x="4139952" y="2708920"/>
            <a:ext cx="4680520" cy="3672408"/>
          </a:xfrm>
          <a:prstGeom prst="rect">
            <a:avLst/>
          </a:prstGeom>
        </p:spPr>
      </p:pic>
      <p:sp>
        <p:nvSpPr>
          <p:cNvPr id="6" name="TextBox 5"/>
          <p:cNvSpPr txBox="1"/>
          <p:nvPr/>
        </p:nvSpPr>
        <p:spPr>
          <a:xfrm>
            <a:off x="0" y="620688"/>
            <a:ext cx="3096344" cy="738664"/>
          </a:xfrm>
          <a:prstGeom prst="rect">
            <a:avLst/>
          </a:prstGeom>
          <a:noFill/>
        </p:spPr>
        <p:txBody>
          <a:bodyPr wrap="square" rtlCol="0">
            <a:spAutoFit/>
          </a:bodyPr>
          <a:lstStyle/>
          <a:p>
            <a:pPr lvl="1">
              <a:buFont typeface="Arial" pitchFamily="34" charset="0"/>
              <a:buChar char="•"/>
            </a:pPr>
            <a:endParaRPr lang="en-CA" sz="2400" dirty="0" smtClean="0"/>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EIP and Nurses </a:t>
            </a:r>
            <a:r>
              <a:rPr lang="en-CA" sz="1200" dirty="0" smtClean="0"/>
              <a:t>1</a:t>
            </a:r>
            <a:endParaRPr lang="en-CA" dirty="0"/>
          </a:p>
        </p:txBody>
      </p:sp>
      <p:sp>
        <p:nvSpPr>
          <p:cNvPr id="3" name="Content Placeholder 2"/>
          <p:cNvSpPr>
            <a:spLocks noGrp="1"/>
          </p:cNvSpPr>
          <p:nvPr>
            <p:ph idx="1"/>
          </p:nvPr>
        </p:nvSpPr>
        <p:spPr>
          <a:xfrm>
            <a:off x="457200" y="1268760"/>
            <a:ext cx="8229600" cy="2952327"/>
          </a:xfrm>
        </p:spPr>
        <p:txBody>
          <a:bodyPr>
            <a:normAutofit fontScale="92500" lnSpcReduction="20000"/>
          </a:bodyPr>
          <a:lstStyle/>
          <a:p>
            <a:r>
              <a:rPr lang="en-CA" dirty="0" smtClean="0"/>
              <a:t>Today’s nurses are:</a:t>
            </a:r>
          </a:p>
          <a:p>
            <a:pPr lvl="1"/>
            <a:r>
              <a:rPr lang="en-CA" sz="3000" dirty="0" smtClean="0"/>
              <a:t>Caring for increasingly sick individuals with an increasing variety of interventions</a:t>
            </a:r>
          </a:p>
          <a:p>
            <a:pPr lvl="1">
              <a:buNone/>
            </a:pPr>
            <a:endParaRPr lang="en-CA" sz="3000" dirty="0" smtClean="0"/>
          </a:p>
          <a:p>
            <a:pPr lvl="1"/>
            <a:r>
              <a:rPr lang="en-CA" sz="3000" dirty="0" smtClean="0"/>
              <a:t>Partnering with patient care assistants, RPNs, etc. 			   and needing to delegate within this 		   team,</a:t>
            </a:r>
          </a:p>
          <a:p>
            <a:pPr lvl="1"/>
            <a:endParaRPr lang="en-CA" dirty="0" smtClean="0"/>
          </a:p>
          <a:p>
            <a:pPr lvl="1">
              <a:buNone/>
            </a:pPr>
            <a:endParaRPr lang="en-CA" dirty="0" smtClean="0"/>
          </a:p>
          <a:p>
            <a:pPr lvl="1"/>
            <a:endParaRPr lang="en-CA"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7</a:t>
            </a:fld>
            <a:endParaRPr lang="en-CA"/>
          </a:p>
        </p:txBody>
      </p:sp>
      <p:pic>
        <p:nvPicPr>
          <p:cNvPr id="5" name="Picture 4" descr="Stack of Books.jpg"/>
          <p:cNvPicPr>
            <a:picLocks noChangeAspect="1"/>
          </p:cNvPicPr>
          <p:nvPr/>
        </p:nvPicPr>
        <p:blipFill>
          <a:blip r:embed="rId2" cstate="print"/>
          <a:stretch>
            <a:fillRect/>
          </a:stretch>
        </p:blipFill>
        <p:spPr>
          <a:xfrm>
            <a:off x="395536" y="3563280"/>
            <a:ext cx="2536802" cy="2376264"/>
          </a:xfrm>
          <a:prstGeom prst="rect">
            <a:avLst/>
          </a:prstGeom>
        </p:spPr>
      </p:pic>
      <p:sp>
        <p:nvSpPr>
          <p:cNvPr id="6" name="TextBox 5"/>
          <p:cNvSpPr txBox="1"/>
          <p:nvPr/>
        </p:nvSpPr>
        <p:spPr>
          <a:xfrm>
            <a:off x="2555776" y="4289608"/>
            <a:ext cx="6804248" cy="2523768"/>
          </a:xfrm>
          <a:prstGeom prst="rect">
            <a:avLst/>
          </a:prstGeom>
          <a:noFill/>
        </p:spPr>
        <p:txBody>
          <a:bodyPr wrap="square" rtlCol="0">
            <a:spAutoFit/>
          </a:bodyPr>
          <a:lstStyle/>
          <a:p>
            <a:pPr lvl="2"/>
            <a:r>
              <a:rPr lang="en-CA" sz="2800" dirty="0" smtClean="0"/>
              <a:t>-AND having to keep updated on evidence related to their work.</a:t>
            </a:r>
          </a:p>
          <a:p>
            <a:pPr lvl="1">
              <a:buNone/>
            </a:pPr>
            <a:endParaRPr lang="en-CA" sz="2800" dirty="0" smtClean="0"/>
          </a:p>
          <a:p>
            <a:pPr algn="ctr"/>
            <a:r>
              <a:rPr lang="en-CA" sz="2800" b="1" dirty="0" smtClean="0"/>
              <a:t>Learning how to effectively access information is critical!</a:t>
            </a:r>
          </a:p>
          <a:p>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 of Evidence </a:t>
            </a:r>
            <a:r>
              <a:rPr lang="en-CA" sz="1200" dirty="0" smtClean="0"/>
              <a:t>1</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5018703"/>
              </p:ext>
            </p:extLst>
          </p:nvPr>
        </p:nvGraphicFramePr>
        <p:xfrm>
          <a:off x="611560" y="1340769"/>
          <a:ext cx="8085584" cy="4680519"/>
        </p:xfrm>
        <a:graphic>
          <a:graphicData uri="http://schemas.openxmlformats.org/drawingml/2006/table">
            <a:tbl>
              <a:tblPr firstRow="1" bandRow="1">
                <a:tableStyleId>{F5AB1C69-6EDB-4FF4-983F-18BD219EF322}</a:tableStyleId>
              </a:tblPr>
              <a:tblGrid>
                <a:gridCol w="4042792"/>
                <a:gridCol w="4042792"/>
              </a:tblGrid>
              <a:tr h="514011">
                <a:tc>
                  <a:txBody>
                    <a:bodyPr/>
                    <a:lstStyle/>
                    <a:p>
                      <a:pPr algn="ctr"/>
                      <a:r>
                        <a:rPr lang="en-CA" sz="1800" dirty="0" smtClean="0"/>
                        <a:t>Source of Evidence</a:t>
                      </a:r>
                      <a:endParaRPr lang="en-CA" sz="1800" dirty="0"/>
                    </a:p>
                  </a:txBody>
                  <a:tcPr/>
                </a:tc>
                <a:tc>
                  <a:txBody>
                    <a:bodyPr/>
                    <a:lstStyle/>
                    <a:p>
                      <a:pPr algn="ctr"/>
                      <a:r>
                        <a:rPr lang="en-CA" sz="1800" dirty="0" smtClean="0"/>
                        <a:t>Where to</a:t>
                      </a:r>
                      <a:r>
                        <a:rPr lang="en-CA" sz="1800" baseline="0" dirty="0" smtClean="0"/>
                        <a:t> Find</a:t>
                      </a:r>
                      <a:endParaRPr lang="en-CA" sz="1800" dirty="0"/>
                    </a:p>
                  </a:txBody>
                  <a:tcPr/>
                </a:tc>
              </a:tr>
              <a:tr h="794155">
                <a:tc>
                  <a:txBody>
                    <a:bodyPr/>
                    <a:lstStyle/>
                    <a:p>
                      <a:pPr algn="ctr"/>
                      <a:r>
                        <a:rPr lang="en-CA" sz="1800" dirty="0" smtClean="0"/>
                        <a:t>Research articles</a:t>
                      </a:r>
                      <a:endParaRPr lang="en-CA" sz="1800" dirty="0"/>
                    </a:p>
                  </a:txBody>
                  <a:tcPr/>
                </a:tc>
                <a:tc>
                  <a:txBody>
                    <a:bodyPr/>
                    <a:lstStyle/>
                    <a:p>
                      <a:pPr algn="ctr"/>
                      <a:r>
                        <a:rPr lang="en-CA" sz="1800" dirty="0" smtClean="0"/>
                        <a:t>Medical databases (e.g.</a:t>
                      </a:r>
                      <a:r>
                        <a:rPr lang="en-CA" sz="1800" baseline="0" dirty="0" smtClean="0"/>
                        <a:t> CINAHL)</a:t>
                      </a:r>
                      <a:endParaRPr lang="en-CA" sz="1800" dirty="0"/>
                    </a:p>
                  </a:txBody>
                  <a:tcPr/>
                </a:tc>
              </a:tr>
              <a:tr h="748509">
                <a:tc>
                  <a:txBody>
                    <a:bodyPr/>
                    <a:lstStyle/>
                    <a:p>
                      <a:pPr algn="ctr"/>
                      <a:r>
                        <a:rPr lang="en-CA" sz="1800" dirty="0" smtClean="0"/>
                        <a:t>Websites</a:t>
                      </a:r>
                      <a:endParaRPr lang="en-CA" sz="1800" dirty="0"/>
                    </a:p>
                  </a:txBody>
                  <a:tcPr/>
                </a:tc>
                <a:tc>
                  <a:txBody>
                    <a:bodyPr/>
                    <a:lstStyle/>
                    <a:p>
                      <a:pPr algn="ctr"/>
                      <a:r>
                        <a:rPr lang="en-CA" sz="1800" dirty="0" smtClean="0"/>
                        <a:t>Internet</a:t>
                      </a:r>
                      <a:r>
                        <a:rPr lang="en-CA" sz="1800" baseline="0" dirty="0" smtClean="0"/>
                        <a:t> search engines (e.g. Google)</a:t>
                      </a:r>
                      <a:endParaRPr lang="en-CA" sz="1800" dirty="0"/>
                    </a:p>
                  </a:txBody>
                  <a:tcPr/>
                </a:tc>
              </a:tr>
              <a:tr h="1081180">
                <a:tc>
                  <a:txBody>
                    <a:bodyPr/>
                    <a:lstStyle/>
                    <a:p>
                      <a:pPr algn="ctr"/>
                      <a:r>
                        <a:rPr lang="en-CA" sz="1800" dirty="0" smtClean="0"/>
                        <a:t>Clinical practice guidelines/best practice guidelines</a:t>
                      </a:r>
                      <a:endParaRPr lang="en-CA" sz="1800" dirty="0"/>
                    </a:p>
                  </a:txBody>
                  <a:tcPr/>
                </a:tc>
                <a:tc>
                  <a:txBody>
                    <a:bodyPr/>
                    <a:lstStyle/>
                    <a:p>
                      <a:pPr algn="ctr"/>
                      <a:r>
                        <a:rPr lang="en-CA" sz="1800" dirty="0" smtClean="0"/>
                        <a:t>Nursing and health organizations</a:t>
                      </a:r>
                      <a:endParaRPr lang="en-CA" sz="1800" dirty="0"/>
                    </a:p>
                  </a:txBody>
                  <a:tcPr/>
                </a:tc>
              </a:tr>
              <a:tr h="748509">
                <a:tc>
                  <a:txBody>
                    <a:bodyPr/>
                    <a:lstStyle/>
                    <a:p>
                      <a:pPr algn="ctr"/>
                      <a:r>
                        <a:rPr lang="en-CA" sz="1800" dirty="0" smtClean="0"/>
                        <a:t>Electronic health</a:t>
                      </a:r>
                      <a:r>
                        <a:rPr lang="en-CA" sz="1800" baseline="0" dirty="0" smtClean="0"/>
                        <a:t> records and other point-of-care systems</a:t>
                      </a:r>
                      <a:endParaRPr lang="en-CA" sz="1800" dirty="0"/>
                    </a:p>
                  </a:txBody>
                  <a:tcPr/>
                </a:tc>
                <a:tc>
                  <a:txBody>
                    <a:bodyPr/>
                    <a:lstStyle/>
                    <a:p>
                      <a:pPr algn="ctr"/>
                      <a:r>
                        <a:rPr lang="en-CA" sz="1800" dirty="0" smtClean="0"/>
                        <a:t>Hospital health information systems</a:t>
                      </a:r>
                      <a:endParaRPr lang="en-CA" sz="1800" dirty="0"/>
                    </a:p>
                  </a:txBody>
                  <a:tcPr/>
                </a:tc>
              </a:tr>
              <a:tr h="794155">
                <a:tc>
                  <a:txBody>
                    <a:bodyPr/>
                    <a:lstStyle/>
                    <a:p>
                      <a:pPr algn="ctr"/>
                      <a:r>
                        <a:rPr lang="en-CA" sz="1800" dirty="0" smtClean="0"/>
                        <a:t>Pre-printed orders, clinical pathways</a:t>
                      </a:r>
                      <a:endParaRPr lang="en-CA" sz="1800" dirty="0"/>
                    </a:p>
                  </a:txBody>
                  <a:tcPr/>
                </a:tc>
                <a:tc>
                  <a:txBody>
                    <a:bodyPr/>
                    <a:lstStyle/>
                    <a:p>
                      <a:pPr algn="ctr"/>
                      <a:r>
                        <a:rPr lang="en-CA" sz="1800" dirty="0" smtClean="0"/>
                        <a:t>Hospital charts</a:t>
                      </a:r>
                      <a:endParaRPr lang="en-CA" sz="1800" dirty="0"/>
                    </a:p>
                  </a:txBody>
                  <a:tcPr/>
                </a:tc>
              </a:tr>
            </a:tbl>
          </a:graphicData>
        </a:graphic>
      </p:graphicFrame>
      <p:sp>
        <p:nvSpPr>
          <p:cNvPr id="4" name="Slide Number Placeholder 3"/>
          <p:cNvSpPr>
            <a:spLocks noGrp="1"/>
          </p:cNvSpPr>
          <p:nvPr>
            <p:ph type="sldNum" sz="quarter" idx="12"/>
          </p:nvPr>
        </p:nvSpPr>
        <p:spPr/>
        <p:txBody>
          <a:bodyPr/>
          <a:lstStyle/>
          <a:p>
            <a:fld id="{EC7BFC8F-96C8-4FD3-A828-234E02AD8ACB}"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Article Example:</a:t>
            </a:r>
            <a:endParaRPr lang="en-CA" dirty="0"/>
          </a:p>
        </p:txBody>
      </p:sp>
      <p:sp>
        <p:nvSpPr>
          <p:cNvPr id="3" name="Content Placeholder 2"/>
          <p:cNvSpPr>
            <a:spLocks noGrp="1"/>
          </p:cNvSpPr>
          <p:nvPr>
            <p:ph idx="1"/>
          </p:nvPr>
        </p:nvSpPr>
        <p:spPr/>
        <p:txBody>
          <a:bodyPr/>
          <a:lstStyle/>
          <a:p>
            <a:pPr>
              <a:buNone/>
            </a:pPr>
            <a:r>
              <a:rPr lang="en-CA" dirty="0" smtClean="0"/>
              <a:t>    You work in public health on the smoking cessation team.  One of your current tasks is designing a poster that will be used in your city to highlight the various options for people who want to quit smoking.  You want to make sure that you design an effective poster, so you do a search in CINAHL and retrieve the following article:</a:t>
            </a:r>
          </a:p>
        </p:txBody>
      </p:sp>
      <p:sp>
        <p:nvSpPr>
          <p:cNvPr id="4" name="Slide Number Placeholder 3"/>
          <p:cNvSpPr>
            <a:spLocks noGrp="1"/>
          </p:cNvSpPr>
          <p:nvPr>
            <p:ph type="sldNum" sz="quarter" idx="12"/>
          </p:nvPr>
        </p:nvSpPr>
        <p:spPr/>
        <p:txBody>
          <a:bodyPr/>
          <a:lstStyle/>
          <a:p>
            <a:fld id="{EC7BFC8F-96C8-4FD3-A828-234E02AD8ACB}" type="slidenum">
              <a:rPr lang="en-CA" smtClean="0"/>
              <a:pPr/>
              <a:t>9</a:t>
            </a:fld>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8743</TotalTime>
  <Words>4303</Words>
  <Application>Microsoft Office PowerPoint</Application>
  <PresentationFormat>On-screen Show (4:3)</PresentationFormat>
  <Paragraphs>442</Paragraphs>
  <Slides>48</Slides>
  <Notes>39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Providing  Evidenced-Informed  Nursing Care: </vt:lpstr>
      <vt:lpstr>Agenda</vt:lpstr>
      <vt:lpstr>Evidenced-Based Practice (EBP) 1</vt:lpstr>
      <vt:lpstr>Healthcare Before EIP 1</vt:lpstr>
      <vt:lpstr>Current Need for EIP 1</vt:lpstr>
      <vt:lpstr>EIP and Nurses 1</vt:lpstr>
      <vt:lpstr>Sources of Evidence 1</vt:lpstr>
      <vt:lpstr>Research Article Example:</vt:lpstr>
      <vt:lpstr>Vogt, F. &amp; Marteau, T.M.  (2012, January).  Perceived effectiveness of stop smoking interventions:  Impact of presenting evidence using numbers, visual displays, and different timeframes.  Nicotine &amp; Tobacco Research, 14(2), pg. 200-208.</vt:lpstr>
      <vt:lpstr>Peer Reviewed?</vt:lpstr>
      <vt:lpstr>Abstract</vt:lpstr>
      <vt:lpstr>Questions to Ask Yourself 1,3</vt:lpstr>
      <vt:lpstr>Using Websites to Retrieve Evidence 1,3</vt:lpstr>
      <vt:lpstr>Searching the Internet for Evidence 1,3</vt:lpstr>
      <vt:lpstr>Reviewing Websites for Quality 1,3</vt:lpstr>
      <vt:lpstr>Examples of Credible Websites 3</vt:lpstr>
      <vt:lpstr>PowerPoint Presentation</vt:lpstr>
      <vt:lpstr>PowerPoint Presentation</vt:lpstr>
      <vt:lpstr>PowerPoint Presentation</vt:lpstr>
      <vt:lpstr>Clinical or Best Practice Guidelines 1 </vt:lpstr>
      <vt:lpstr>PowerPoint Presentation</vt:lpstr>
      <vt:lpstr>PowerPoint Presentation</vt:lpstr>
      <vt:lpstr>Patient Education – Health and the Internet 4</vt:lpstr>
      <vt:lpstr>Health Literacy </vt:lpstr>
      <vt:lpstr>Education Tools 4</vt:lpstr>
      <vt:lpstr>Individual Characteristics to Consider 4</vt:lpstr>
      <vt:lpstr>Potential Internet Use: Accessing Health Information 4</vt:lpstr>
      <vt:lpstr>Potential Internet Use: Support 4</vt:lpstr>
      <vt:lpstr>Potential Internet Use: Health Management Tools 4</vt:lpstr>
      <vt:lpstr>Potential Internet Use:  Health Forums</vt:lpstr>
      <vt:lpstr>PowerPoint Presentation</vt:lpstr>
      <vt:lpstr>Standardized Nursing Data12</vt:lpstr>
      <vt:lpstr>Standardized Clinical Terminologies4,11</vt:lpstr>
      <vt:lpstr>International Classification for Nursing Practice (ICNP) 1,6</vt:lpstr>
      <vt:lpstr>Systematized Nomenclature of Medicine  Clinical Terms (SNOMED CT)4, 11</vt:lpstr>
      <vt:lpstr>SNOMED CT and the ICNP in Canada1,6</vt:lpstr>
      <vt:lpstr>How are the terminologies used in Canadian nursing practice? </vt:lpstr>
      <vt:lpstr>C-HOBIC 1,7</vt:lpstr>
      <vt:lpstr>C-HOBIC 1,7</vt:lpstr>
      <vt:lpstr>Subsequent C-HOBIC Projects 8,9</vt:lpstr>
      <vt:lpstr>C-HOBIC Data and Care Outcomes</vt:lpstr>
      <vt:lpstr>Uses of C-HOBIC Data 1,7</vt:lpstr>
      <vt:lpstr>How are the terminologies used in Canadian nursing practice?9 </vt:lpstr>
      <vt:lpstr>Scenario:   a patient/client needs a heparin drip</vt:lpstr>
      <vt:lpstr>PowerPoint Presentation</vt:lpstr>
      <vt:lpstr>Review of Main Points</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Ella</dc:creator>
  <cp:lastModifiedBy>Siobhan</cp:lastModifiedBy>
  <cp:revision>221</cp:revision>
  <dcterms:created xsi:type="dcterms:W3CDTF">2013-10-30T02:04:00Z</dcterms:created>
  <dcterms:modified xsi:type="dcterms:W3CDTF">2013-12-09T18:33:59Z</dcterms:modified>
</cp:coreProperties>
</file>