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9" r:id="rId2"/>
    <p:sldId id="256" r:id="rId3"/>
    <p:sldId id="257" r:id="rId4"/>
    <p:sldId id="258" r:id="rId5"/>
    <p:sldId id="261" r:id="rId6"/>
    <p:sldId id="262" r:id="rId7"/>
    <p:sldId id="266" r:id="rId8"/>
    <p:sldId id="267" r:id="rId9"/>
    <p:sldId id="263" r:id="rId10"/>
    <p:sldId id="268" r:id="rId11"/>
    <p:sldId id="274" r:id="rId12"/>
    <p:sldId id="269" r:id="rId13"/>
    <p:sldId id="272" r:id="rId14"/>
    <p:sldId id="281" r:id="rId15"/>
    <p:sldId id="275" r:id="rId16"/>
    <p:sldId id="264" r:id="rId17"/>
    <p:sldId id="277" r:id="rId18"/>
    <p:sldId id="279" r:id="rId19"/>
    <p:sldId id="276" r:id="rId20"/>
    <p:sldId id="278" r:id="rId21"/>
    <p:sldId id="316" r:id="rId22"/>
    <p:sldId id="317" r:id="rId23"/>
    <p:sldId id="318" r:id="rId24"/>
    <p:sldId id="300" r:id="rId25"/>
    <p:sldId id="312" r:id="rId26"/>
    <p:sldId id="313" r:id="rId27"/>
    <p:sldId id="314" r:id="rId28"/>
    <p:sldId id="301" r:id="rId29"/>
    <p:sldId id="302" r:id="rId30"/>
    <p:sldId id="303" r:id="rId31"/>
    <p:sldId id="304" r:id="rId32"/>
    <p:sldId id="315" r:id="rId33"/>
    <p:sldId id="323" r:id="rId34"/>
    <p:sldId id="319" r:id="rId35"/>
    <p:sldId id="293" r:id="rId36"/>
    <p:sldId id="320" r:id="rId37"/>
    <p:sldId id="321" r:id="rId38"/>
    <p:sldId id="322" r:id="rId39"/>
    <p:sldId id="292" r:id="rId40"/>
    <p:sldId id="294" r:id="rId41"/>
    <p:sldId id="311" r:id="rId42"/>
    <p:sldId id="325" r:id="rId43"/>
    <p:sldId id="295" r:id="rId44"/>
    <p:sldId id="324" r:id="rId45"/>
    <p:sldId id="298" r:id="rId46"/>
    <p:sldId id="310" r:id="rId47"/>
    <p:sldId id="299" r:id="rId48"/>
    <p:sldId id="308"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tte Sylvie" initials="J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12" autoAdjust="0"/>
    <p:restoredTop sz="58025" autoAdjust="0"/>
  </p:normalViewPr>
  <p:slideViewPr>
    <p:cSldViewPr>
      <p:cViewPr varScale="1">
        <p:scale>
          <a:sx n="44" d="100"/>
          <a:sy n="44" d="100"/>
        </p:scale>
        <p:origin x="-624" y="-102"/>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7FDE50-1938-4A9D-9738-3EB75CCBA98B}" type="datetimeFigureOut">
              <a:rPr lang="en-CA" smtClean="0"/>
              <a:pPr/>
              <a:t>24/02/2014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5B121C-0F05-48DA-9773-A81D4534354E}" type="slidenum">
              <a:rPr lang="en-CA" smtClean="0"/>
              <a:pPr/>
              <a:t>‹#›</a:t>
            </a:fld>
            <a:endParaRPr lang="en-CA"/>
          </a:p>
        </p:txBody>
      </p:sp>
    </p:spTree>
    <p:extLst>
      <p:ext uri="{BB962C8B-B14F-4D97-AF65-F5344CB8AC3E}">
        <p14:creationId xmlns:p14="http://schemas.microsoft.com/office/powerpoint/2010/main" val="1745923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15000"/>
              </a:lnSpc>
              <a:spcAft>
                <a:spcPts val="1000"/>
              </a:spcAft>
            </a:pPr>
            <a:r>
              <a:rPr lang="fr-CA" sz="1200" u="sng" dirty="0" smtClean="0">
                <a:effectLst/>
                <a:latin typeface="+mn-lt"/>
                <a:ea typeface="Calibri"/>
                <a:cs typeface="Times New Roman"/>
              </a:rPr>
              <a:t>Recommandation</a:t>
            </a:r>
            <a:r>
              <a:rPr lang="fr-CA" sz="1200" dirty="0" smtClean="0">
                <a:effectLst/>
                <a:latin typeface="+mn-lt"/>
                <a:ea typeface="Calibri"/>
                <a:cs typeface="Times New Roman"/>
              </a:rPr>
              <a:t> : Assurez-vous que les étudiantes puissent bien voir cette diapositive en entrant dans la classe, et laissez-leur quelques minutes pour la lire au début de la classe.</a:t>
            </a:r>
            <a:endParaRPr lang="en-CA" sz="1200" dirty="0" smtClean="0">
              <a:effectLst/>
              <a:latin typeface="+mn-lt"/>
              <a:ea typeface="Calibri"/>
              <a:cs typeface="Times New Roman"/>
            </a:endParaRPr>
          </a:p>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Demandez aux étudiantes des idées sur ce qu'elles feraient si elles se trouvaient dans cette situation.</a:t>
            </a:r>
            <a:endParaRPr lang="en-CA" sz="1200" dirty="0" smtClean="0">
              <a:effectLst/>
              <a:latin typeface="+mn-lt"/>
              <a:ea typeface="Calibri"/>
              <a:cs typeface="Times New Roman"/>
            </a:endParaRPr>
          </a:p>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Vous n’est pas tenu de commenter leurs réponses – ce scénario vise à les faire réfléchir à la manière de fournir des soins éclairés par des données probantes.</a:t>
            </a:r>
            <a:endParaRPr lang="en-CA" baseline="0" dirty="0" smtClean="0"/>
          </a:p>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BF5B121C-0F05-48DA-9773-A81D4534354E}"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15000"/>
              </a:lnSpc>
              <a:spcAft>
                <a:spcPts val="1000"/>
              </a:spcAft>
            </a:pPr>
            <a:r>
              <a:rPr lang="fr-CA" sz="1200" dirty="0" smtClean="0">
                <a:effectLst/>
                <a:latin typeface="+mn-lt"/>
                <a:ea typeface="Calibri"/>
                <a:cs typeface="Times New Roman"/>
              </a:rPr>
              <a:t>*Posez la question suivante : Que pouvons-nous apprendre de plus sur la qualité et l'applicabilité de cet article en lisant les méthodes?</a:t>
            </a:r>
            <a:endParaRPr lang="en-CA" sz="1200" dirty="0" smtClean="0">
              <a:effectLst/>
              <a:latin typeface="+mn-lt"/>
              <a:ea typeface="Calibri"/>
              <a:cs typeface="Times New Roman"/>
            </a:endParaRPr>
          </a:p>
          <a:p>
            <a:pPr>
              <a:lnSpc>
                <a:spcPct val="115000"/>
              </a:lnSpc>
              <a:spcAft>
                <a:spcPts val="1000"/>
              </a:spcAft>
            </a:pPr>
            <a:r>
              <a:rPr lang="fr-CA" sz="1200" dirty="0" smtClean="0">
                <a:effectLst/>
                <a:latin typeface="+mn-lt"/>
                <a:ea typeface="Calibri"/>
                <a:cs typeface="Times New Roman"/>
              </a:rPr>
              <a:t>– Qui compose l'échantillon</a:t>
            </a:r>
            <a:endParaRPr lang="en-CA" sz="1200" dirty="0" smtClean="0">
              <a:effectLst/>
              <a:latin typeface="+mn-lt"/>
              <a:ea typeface="Calibri"/>
              <a:cs typeface="Times New Roman"/>
            </a:endParaRPr>
          </a:p>
          <a:p>
            <a:pPr>
              <a:lnSpc>
                <a:spcPct val="115000"/>
              </a:lnSpc>
              <a:spcAft>
                <a:spcPts val="1000"/>
              </a:spcAft>
            </a:pPr>
            <a:r>
              <a:rPr lang="fr-CA" sz="1200" dirty="0" smtClean="0">
                <a:effectLst/>
                <a:latin typeface="+mn-lt"/>
                <a:ea typeface="Calibri"/>
                <a:cs typeface="Times New Roman"/>
              </a:rPr>
              <a:t>– Étude réalisée où?</a:t>
            </a:r>
            <a:endParaRPr lang="en-CA" sz="1200" dirty="0" smtClean="0">
              <a:effectLst/>
              <a:latin typeface="+mn-lt"/>
              <a:ea typeface="Calibri"/>
              <a:cs typeface="Times New Roman"/>
            </a:endParaRPr>
          </a:p>
          <a:p>
            <a:pPr>
              <a:lnSpc>
                <a:spcPct val="115000"/>
              </a:lnSpc>
              <a:spcAft>
                <a:spcPts val="1000"/>
              </a:spcAft>
            </a:pPr>
            <a:r>
              <a:rPr lang="fr-CA" sz="1200" dirty="0" smtClean="0">
                <a:effectLst/>
                <a:latin typeface="+mn-lt"/>
                <a:ea typeface="Calibri"/>
                <a:cs typeface="Times New Roman"/>
              </a:rPr>
              <a:t>– Échantillon de grande taille</a:t>
            </a:r>
            <a:endParaRPr lang="en-CA" sz="1200" dirty="0" smtClean="0">
              <a:effectLst/>
              <a:latin typeface="+mn-lt"/>
              <a:ea typeface="Calibri"/>
              <a:cs typeface="Times New Roman"/>
            </a:endParaRPr>
          </a:p>
          <a:p>
            <a:pPr>
              <a:lnSpc>
                <a:spcPct val="115000"/>
              </a:lnSpc>
              <a:spcAft>
                <a:spcPts val="1000"/>
              </a:spcAft>
            </a:pPr>
            <a:r>
              <a:rPr lang="fr-CA" sz="1200" dirty="0" smtClean="0">
                <a:effectLst/>
                <a:latin typeface="+mn-lt"/>
                <a:ea typeface="Calibri"/>
                <a:cs typeface="Times New Roman"/>
              </a:rPr>
              <a:t>– Durée du suivi</a:t>
            </a:r>
            <a:endParaRPr lang="en-CA" sz="1200" dirty="0" smtClean="0">
              <a:effectLst/>
              <a:latin typeface="+mn-lt"/>
              <a:ea typeface="Calibri"/>
              <a:cs typeface="Times New Roman"/>
            </a:endParaRPr>
          </a:p>
          <a:p>
            <a:pPr>
              <a:lnSpc>
                <a:spcPct val="115000"/>
              </a:lnSpc>
              <a:spcAft>
                <a:spcPts val="1000"/>
              </a:spcAft>
            </a:pPr>
            <a:r>
              <a:rPr lang="fr-CA" sz="1200" dirty="0" smtClean="0">
                <a:effectLst/>
                <a:latin typeface="+mn-lt"/>
                <a:ea typeface="Calibri"/>
                <a:cs typeface="Times New Roman"/>
              </a:rPr>
              <a:t>– Résultats</a:t>
            </a:r>
            <a:endParaRPr lang="en-CA" sz="1200" dirty="0" smtClean="0">
              <a:effectLst/>
              <a:latin typeface="+mn-lt"/>
              <a:ea typeface="Calibri"/>
              <a:cs typeface="Times New Roman"/>
            </a:endParaRPr>
          </a:p>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Tous ces points nous aident à décider si cet article peut nous être utile ou non.</a:t>
            </a:r>
            <a:endParaRPr lang="en-CA" sz="1200" dirty="0" smtClean="0">
              <a:effectLst/>
              <a:latin typeface="+mn-lt"/>
              <a:ea typeface="Calibri"/>
              <a:cs typeface="Times New Roman"/>
            </a:endParaRPr>
          </a:p>
          <a:p>
            <a:pPr>
              <a:buFont typeface="Arial" pitchFamily="34" charset="0"/>
              <a:buNone/>
            </a:pPr>
            <a:endParaRPr lang="en-CA" dirty="0"/>
          </a:p>
        </p:txBody>
      </p:sp>
      <p:sp>
        <p:nvSpPr>
          <p:cNvPr id="4" name="Slide Number Placeholder 3"/>
          <p:cNvSpPr>
            <a:spLocks noGrp="1"/>
          </p:cNvSpPr>
          <p:nvPr>
            <p:ph type="sldNum" sz="quarter" idx="10"/>
          </p:nvPr>
        </p:nvSpPr>
        <p:spPr/>
        <p:txBody>
          <a:bodyPr/>
          <a:lstStyle/>
          <a:p>
            <a:fld id="{BF5B121C-0F05-48DA-9773-A81D4534354E}" type="slidenum">
              <a:rPr lang="en-CA" smtClean="0"/>
              <a:pPr/>
              <a:t>12</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1">
              <a:buFont typeface="Arial" pitchFamily="34" charset="0"/>
              <a:buNone/>
            </a:pPr>
            <a:endParaRPr lang="en-CA" baseline="0" dirty="0" smtClean="0"/>
          </a:p>
          <a:p>
            <a:pPr>
              <a:lnSpc>
                <a:spcPct val="115000"/>
              </a:lnSpc>
              <a:spcAft>
                <a:spcPts val="1000"/>
              </a:spcAft>
            </a:pPr>
            <a:r>
              <a:rPr lang="fr-CA" sz="1200" dirty="0" smtClean="0">
                <a:effectLst/>
                <a:latin typeface="+mn-lt"/>
                <a:ea typeface="Calibri"/>
                <a:cs typeface="Times New Roman"/>
              </a:rPr>
              <a:t>Lors de l'examen d'un article, vous devez vous poser plusieurs questions avant de décider si vous pouvez utiliser les données dans votre pratique :</a:t>
            </a:r>
            <a:endParaRPr lang="en-CA" sz="1200" dirty="0" smtClean="0">
              <a:effectLst/>
              <a:latin typeface="+mn-lt"/>
              <a:ea typeface="Calibri"/>
              <a:cs typeface="Times New Roman"/>
            </a:endParaRPr>
          </a:p>
          <a:p>
            <a:pPr>
              <a:lnSpc>
                <a:spcPct val="115000"/>
              </a:lnSpc>
              <a:spcAft>
                <a:spcPts val="1000"/>
              </a:spcAft>
            </a:pPr>
            <a:r>
              <a:rPr lang="fr-CA" sz="1200" dirty="0" smtClean="0">
                <a:effectLst/>
                <a:latin typeface="+mn-lt"/>
                <a:ea typeface="Calibri"/>
                <a:cs typeface="Times New Roman"/>
              </a:rPr>
              <a:t>Question 1 : Au premier regard sur le titre de l'article et sa date de parution, vous devez décider s’il vous fournira de nouveaux renseignements qui amélioreront les soins que vous fournissez.</a:t>
            </a:r>
            <a:endParaRPr lang="en-CA" sz="1200" dirty="0" smtClean="0">
              <a:effectLst/>
              <a:latin typeface="+mn-lt"/>
              <a:ea typeface="Calibri"/>
              <a:cs typeface="Times New Roman"/>
            </a:endParaRPr>
          </a:p>
          <a:p>
            <a:pPr marL="742950" lvl="1" indent="-285750">
              <a:lnSpc>
                <a:spcPct val="115000"/>
              </a:lnSpc>
              <a:spcAft>
                <a:spcPts val="1000"/>
              </a:spcAft>
              <a:buFont typeface="Arial"/>
              <a:buChar char="•"/>
              <a:tabLst>
                <a:tab pos="914400" algn="l"/>
              </a:tabLst>
            </a:pPr>
            <a:r>
              <a:rPr lang="fr-CA" sz="1200" dirty="0" smtClean="0">
                <a:effectLst/>
                <a:latin typeface="+mn-lt"/>
                <a:ea typeface="Calibri"/>
                <a:cs typeface="Times New Roman"/>
              </a:rPr>
              <a:t>Est-il actuel? – Un article sur les interventions pour arrêter de fumer paru en 1996 n'est peut-être pas approprié.</a:t>
            </a:r>
            <a:endParaRPr lang="en-CA" sz="1200" dirty="0" smtClean="0">
              <a:effectLst/>
              <a:latin typeface="+mn-lt"/>
              <a:ea typeface="Calibri"/>
              <a:cs typeface="Times New Roman"/>
            </a:endParaRPr>
          </a:p>
          <a:p>
            <a:pPr marL="742950" lvl="1" indent="-285750">
              <a:lnSpc>
                <a:spcPct val="115000"/>
              </a:lnSpc>
              <a:spcAft>
                <a:spcPts val="1000"/>
              </a:spcAft>
              <a:buFont typeface="Arial"/>
              <a:buChar char="•"/>
              <a:tabLst>
                <a:tab pos="914400" algn="l"/>
              </a:tabLst>
            </a:pPr>
            <a:r>
              <a:rPr lang="fr-CA" sz="1200" dirty="0" smtClean="0">
                <a:effectLst/>
                <a:latin typeface="+mn-lt"/>
                <a:ea typeface="Calibri"/>
                <a:cs typeface="Times New Roman"/>
              </a:rPr>
              <a:t>Est-ce le bon groupe/la bonne population (p. ex., un article axé uniquement sur le renoncement au tabac chez les adolescents n'est peut être pas utile si vous ciblez des adultes d'âge moyen en milieu de travail).</a:t>
            </a:r>
            <a:endParaRPr lang="en-CA" sz="1200" dirty="0" smtClean="0">
              <a:effectLst/>
              <a:latin typeface="+mn-lt"/>
              <a:ea typeface="Calibri"/>
              <a:cs typeface="Times New Roman"/>
            </a:endParaRPr>
          </a:p>
          <a:p>
            <a:pPr marL="742950" lvl="1" indent="-285750">
              <a:lnSpc>
                <a:spcPct val="115000"/>
              </a:lnSpc>
              <a:spcAft>
                <a:spcPts val="1000"/>
              </a:spcAft>
              <a:buFont typeface="Arial"/>
              <a:buChar char="•"/>
              <a:tabLst>
                <a:tab pos="914400" algn="l"/>
              </a:tabLst>
            </a:pPr>
            <a:r>
              <a:rPr lang="fr-CA" sz="1200" dirty="0" smtClean="0">
                <a:effectLst/>
                <a:latin typeface="+mn-lt"/>
                <a:ea typeface="Calibri"/>
                <a:cs typeface="Times New Roman"/>
              </a:rPr>
              <a:t>*Vous ne serez peut-être pas en mesure d’établir si le groupe étudié s’applique à votre pratique simplement en lisant le titre, mais vous pourrez en tenir compte lorsque vous passerez à la lecture de la section sur la méthodologie.</a:t>
            </a:r>
          </a:p>
          <a:p>
            <a:pPr marL="457200" lvl="1" indent="0">
              <a:lnSpc>
                <a:spcPct val="115000"/>
              </a:lnSpc>
              <a:spcAft>
                <a:spcPts val="1000"/>
              </a:spcAft>
              <a:buFont typeface="Arial"/>
              <a:buNone/>
              <a:tabLst>
                <a:tab pos="914400" algn="l"/>
              </a:tabLst>
            </a:pPr>
            <a:endParaRPr lang="en-CA" sz="1200" dirty="0" smtClean="0">
              <a:effectLst/>
              <a:latin typeface="+mn-lt"/>
              <a:ea typeface="Calibri"/>
              <a:cs typeface="Times New Roman"/>
            </a:endParaRPr>
          </a:p>
          <a:p>
            <a:pPr>
              <a:lnSpc>
                <a:spcPct val="115000"/>
              </a:lnSpc>
              <a:spcAft>
                <a:spcPts val="1000"/>
              </a:spcAft>
            </a:pPr>
            <a:r>
              <a:rPr lang="fr-CA" sz="1200" dirty="0" smtClean="0">
                <a:effectLst/>
                <a:latin typeface="+mn-lt"/>
                <a:ea typeface="Calibri"/>
                <a:cs typeface="Times New Roman"/>
              </a:rPr>
              <a:t>Question 2 : Est-il possible d'utiliser les données dans votre organisme? Dans des situations où les politiques ou les ressources ne permettent pas la mise en œuvre de bonnes données de recherche, vous devrez peut-être agir comme défenseur et éduquer les autres.</a:t>
            </a:r>
          </a:p>
          <a:p>
            <a:pPr>
              <a:lnSpc>
                <a:spcPct val="115000"/>
              </a:lnSpc>
              <a:spcAft>
                <a:spcPts val="1000"/>
              </a:spcAft>
            </a:pPr>
            <a:endParaRPr lang="en-CA" sz="1200" dirty="0" smtClean="0">
              <a:effectLst/>
              <a:latin typeface="+mn-lt"/>
              <a:ea typeface="Calibri"/>
              <a:cs typeface="Times New Roman"/>
            </a:endParaRPr>
          </a:p>
          <a:p>
            <a:pPr>
              <a:lnSpc>
                <a:spcPct val="115000"/>
              </a:lnSpc>
              <a:spcAft>
                <a:spcPts val="1000"/>
              </a:spcAft>
            </a:pPr>
            <a:r>
              <a:rPr lang="fr-CA" sz="1200" dirty="0" smtClean="0">
                <a:effectLst/>
                <a:latin typeface="+mn-lt"/>
                <a:ea typeface="Calibri"/>
                <a:cs typeface="Times New Roman"/>
              </a:rPr>
              <a:t>Question 3 : Est-ce que les participants à l'étude ressemblent à ceux de votre milieu? Il est possible qu'une étude qui porte sur des groupes urbains ne s'applique pas à un milieu rural et vice-versa. Vous devez également vous demander si vous ou votre agence disposez des ressources nécessaires pour utiliser les données (p. ex., la création d'un bulletin sur l’abandon du tabac à la télévision n'est peut être pas possible compte tenu du budget alloué à votre projet).</a:t>
            </a:r>
          </a:p>
          <a:p>
            <a:pPr>
              <a:lnSpc>
                <a:spcPct val="115000"/>
              </a:lnSpc>
              <a:spcAft>
                <a:spcPts val="1000"/>
              </a:spcAft>
            </a:pPr>
            <a:endParaRPr lang="en-CA" sz="1200" dirty="0" smtClean="0">
              <a:effectLst/>
              <a:latin typeface="+mn-lt"/>
              <a:ea typeface="Calibri"/>
              <a:cs typeface="Times New Roman"/>
            </a:endParaRPr>
          </a:p>
          <a:p>
            <a:pPr>
              <a:lnSpc>
                <a:spcPct val="115000"/>
              </a:lnSpc>
              <a:spcAft>
                <a:spcPts val="1000"/>
              </a:spcAft>
            </a:pPr>
            <a:r>
              <a:rPr lang="fr-CA" sz="1200" dirty="0" smtClean="0">
                <a:effectLst/>
                <a:latin typeface="+mn-lt"/>
                <a:ea typeface="Calibri"/>
                <a:cs typeface="Times New Roman"/>
              </a:rPr>
              <a:t>Question 4 : Dans l'exemple que nous avons examiné, inclure l'efficacité visuelle des renseignements représente </a:t>
            </a:r>
            <a:r>
              <a:rPr lang="fr-CA" sz="1200" u="sng" dirty="0" smtClean="0">
                <a:effectLst/>
                <a:latin typeface="+mn-lt"/>
                <a:ea typeface="Calibri"/>
                <a:cs typeface="Times New Roman"/>
              </a:rPr>
              <a:t>probablement</a:t>
            </a:r>
            <a:r>
              <a:rPr lang="fr-CA" sz="1200" dirty="0" smtClean="0">
                <a:effectLst/>
                <a:latin typeface="+mn-lt"/>
                <a:ea typeface="Calibri"/>
                <a:cs typeface="Times New Roman"/>
              </a:rPr>
              <a:t> un avantage. Vous devriez évaluer cet avantage potentiel en fonction des ressources financières, techniques, conceptuelles et autres au sein de votre agence. Dispose-t-on d’un nombre suffisant de personnes, possèdent-elles les bonnes compétences, et a-t-on assez d'argent et de temps pour utiliser les données?</a:t>
            </a:r>
          </a:p>
          <a:p>
            <a:pPr>
              <a:lnSpc>
                <a:spcPct val="115000"/>
              </a:lnSpc>
              <a:spcAft>
                <a:spcPts val="1000"/>
              </a:spcAft>
            </a:pPr>
            <a:endParaRPr lang="en-CA" sz="1200" dirty="0" smtClean="0">
              <a:effectLst/>
              <a:latin typeface="+mn-lt"/>
              <a:ea typeface="Calibri"/>
              <a:cs typeface="Times New Roman"/>
            </a:endParaRPr>
          </a:p>
          <a:p>
            <a:pPr>
              <a:lnSpc>
                <a:spcPct val="115000"/>
              </a:lnSpc>
              <a:spcAft>
                <a:spcPts val="1000"/>
              </a:spcAft>
            </a:pPr>
            <a:r>
              <a:rPr lang="fr-CA" sz="1200" dirty="0" smtClean="0">
                <a:effectLst/>
                <a:latin typeface="+mn-lt"/>
                <a:ea typeface="Calibri"/>
                <a:cs typeface="Times New Roman"/>
              </a:rPr>
              <a:t>Question 5 : Tous les modèles de recherche ont une valeur et peuvent servir pour éclairer la pratique; par contre, certains modèles réduisent le potentiel d'erreur dans les résultats. Comme nous en avons discuté préalablement, un échantillon de grande taille peut également renforcer les résultats.</a:t>
            </a:r>
            <a:endParaRPr lang="en-CA" sz="1200" dirty="0" smtClean="0">
              <a:effectLst/>
              <a:latin typeface="+mn-lt"/>
              <a:ea typeface="Calibri"/>
              <a:cs typeface="Times New Roman"/>
            </a:endParaRPr>
          </a:p>
          <a:p>
            <a:pPr lvl="1">
              <a:buFont typeface="Arial" pitchFamily="34" charset="0"/>
              <a:buNone/>
            </a:pPr>
            <a:endParaRPr lang="en-CA" baseline="0" dirty="0" smtClean="0"/>
          </a:p>
          <a:p>
            <a:pPr lvl="1">
              <a:buFont typeface="Arial" pitchFamily="34" charset="0"/>
              <a:buNone/>
            </a:pPr>
            <a:endParaRPr lang="en-CA" baseline="0" dirty="0" smtClean="0"/>
          </a:p>
          <a:p>
            <a:pPr lvl="1">
              <a:buFont typeface="Arial" pitchFamily="34" charset="0"/>
              <a:buNone/>
            </a:pPr>
            <a:endParaRPr lang="en-CA" baseline="0" dirty="0" smtClean="0"/>
          </a:p>
        </p:txBody>
      </p:sp>
      <p:sp>
        <p:nvSpPr>
          <p:cNvPr id="4" name="Slide Number Placeholder 3"/>
          <p:cNvSpPr>
            <a:spLocks noGrp="1"/>
          </p:cNvSpPr>
          <p:nvPr>
            <p:ph type="sldNum" sz="quarter" idx="10"/>
          </p:nvPr>
        </p:nvSpPr>
        <p:spPr/>
        <p:txBody>
          <a:bodyPr/>
          <a:lstStyle/>
          <a:p>
            <a:fld id="{BF5B121C-0F05-48DA-9773-A81D4534354E}" type="slidenum">
              <a:rPr lang="en-CA" smtClean="0"/>
              <a:pPr/>
              <a:t>13</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Il y a des pour et des contre à utiliser des sites Web comme source de données.</a:t>
            </a:r>
            <a:endParaRPr lang="en-CA" sz="1200" dirty="0" smtClean="0">
              <a:effectLst/>
              <a:latin typeface="+mn-lt"/>
              <a:ea typeface="Calibri"/>
              <a:cs typeface="Times New Roman"/>
            </a:endParaRPr>
          </a:p>
          <a:p>
            <a:pPr>
              <a:buFont typeface="Arial" pitchFamily="34" charset="0"/>
              <a:buNone/>
            </a:pPr>
            <a:endParaRPr lang="en-CA" dirty="0"/>
          </a:p>
        </p:txBody>
      </p:sp>
      <p:sp>
        <p:nvSpPr>
          <p:cNvPr id="4" name="Slide Number Placeholder 3"/>
          <p:cNvSpPr>
            <a:spLocks noGrp="1"/>
          </p:cNvSpPr>
          <p:nvPr>
            <p:ph type="sldNum" sz="quarter" idx="10"/>
          </p:nvPr>
        </p:nvSpPr>
        <p:spPr/>
        <p:txBody>
          <a:bodyPr/>
          <a:lstStyle/>
          <a:p>
            <a:fld id="{BF5B121C-0F05-48DA-9773-A81D4534354E}" type="slidenum">
              <a:rPr lang="en-CA" smtClean="0"/>
              <a:pPr/>
              <a:t>14</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L’examen de certains sites Web se fait plus facilement que d'autres.</a:t>
            </a:r>
            <a:endParaRPr lang="en-CA" sz="1200" dirty="0" smtClean="0">
              <a:effectLst/>
              <a:latin typeface="+mn-lt"/>
              <a:ea typeface="Calibri"/>
              <a:cs typeface="Times New Roman"/>
            </a:endParaRPr>
          </a:p>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La première chose à prendre en considération est l'organisation ou l'auteur du site Web. Un organisme à but non lucratif financé par le gouvernement est probablement plus motivée à fournir des renseignements crédibles, tandis que d'autres organisations ou auteurs peuvent s’en tenir à tenter de vendre leurs produits.</a:t>
            </a:r>
            <a:endParaRPr lang="en-CA" sz="1200" dirty="0" smtClean="0">
              <a:effectLst/>
              <a:latin typeface="+mn-lt"/>
              <a:ea typeface="Calibri"/>
              <a:cs typeface="Times New Roman"/>
            </a:endParaRPr>
          </a:p>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Le contenu devrait être sensé et correspondre aux renseignements offerts par d'autres sources crédibles.</a:t>
            </a:r>
            <a:endParaRPr lang="en-CA" sz="1200" dirty="0" smtClean="0">
              <a:effectLst/>
              <a:latin typeface="+mn-lt"/>
              <a:ea typeface="Calibri"/>
              <a:cs typeface="Times New Roman"/>
            </a:endParaRPr>
          </a:p>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Les sites Web devraient comprendre la dernière date de mise à jour afin d'indiquer si les renseignements sont actuels.</a:t>
            </a:r>
            <a:endParaRPr lang="en-CA" sz="1200" dirty="0" smtClean="0">
              <a:effectLst/>
              <a:latin typeface="+mn-lt"/>
              <a:ea typeface="Calibri"/>
              <a:cs typeface="Times New Roman"/>
            </a:endParaRPr>
          </a:p>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Les affirmations du site Web doivent être appuyées par des références claires que vous pouvez vérifier OU doivent provenir d'une organisation ou d'un auteur ayant le pouvoir de faire des affirmations.</a:t>
            </a:r>
            <a:endParaRPr lang="en-CA" sz="1200" dirty="0" smtClean="0">
              <a:effectLst/>
              <a:latin typeface="+mn-lt"/>
              <a:ea typeface="Calibri"/>
              <a:cs typeface="Times New Roman"/>
            </a:endParaRPr>
          </a:p>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Toute recommandation de pratique clinique sur un site Web devrait être fondée sur des données probantes – une petite étude unique ne permet pas à l'auteur d'affirmer que son produit est efficace et qu'il devrait être utilisé en tout temps, pour toutes les conditions de santé.</a:t>
            </a:r>
            <a:endParaRPr lang="en-CA" sz="1200" dirty="0" smtClean="0">
              <a:effectLst/>
              <a:latin typeface="+mn-lt"/>
              <a:ea typeface="Calibri"/>
              <a:cs typeface="Times New Roman"/>
            </a:endParaRPr>
          </a:p>
          <a:p>
            <a:pPr>
              <a:buFont typeface="Arial" pitchFamily="34" charset="0"/>
              <a:buNone/>
            </a:pPr>
            <a:endParaRPr lang="en-CA" dirty="0"/>
          </a:p>
        </p:txBody>
      </p:sp>
      <p:sp>
        <p:nvSpPr>
          <p:cNvPr id="4" name="Slide Number Placeholder 3"/>
          <p:cNvSpPr>
            <a:spLocks noGrp="1"/>
          </p:cNvSpPr>
          <p:nvPr>
            <p:ph type="sldNum" sz="quarter" idx="10"/>
          </p:nvPr>
        </p:nvSpPr>
        <p:spPr/>
        <p:txBody>
          <a:bodyPr/>
          <a:lstStyle/>
          <a:p>
            <a:fld id="{BF5B121C-0F05-48DA-9773-A81D4534354E}" type="slidenum">
              <a:rPr lang="en-CA" smtClean="0"/>
              <a:pPr/>
              <a:t>16</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Il ne s’agit que de trois exemples de sites Web qui pourront vous aider à récupérer des données crédibles et pertinentes d'un point de vue clinique.</a:t>
            </a:r>
            <a:endParaRPr lang="en-CA" sz="12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BF5B121C-0F05-48DA-9773-A81D4534354E}" type="slidenum">
              <a:rPr lang="en-CA" smtClean="0"/>
              <a:pPr/>
              <a:t>17</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Voici un exemple tiré de </a:t>
            </a:r>
            <a:r>
              <a:rPr lang="fr-CA" sz="1200" dirty="0" err="1" smtClean="0">
                <a:effectLst/>
                <a:latin typeface="+mn-lt"/>
                <a:ea typeface="Calibri"/>
                <a:cs typeface="Times New Roman"/>
              </a:rPr>
              <a:t>Wikipedia</a:t>
            </a:r>
            <a:r>
              <a:rPr lang="fr-CA" sz="1200" dirty="0" smtClean="0">
                <a:effectLst/>
                <a:latin typeface="+mn-lt"/>
                <a:ea typeface="Calibri"/>
                <a:cs typeface="Times New Roman"/>
              </a:rPr>
              <a:t> sur l’abandon du tabac.</a:t>
            </a:r>
            <a:endParaRPr lang="en-CA" sz="1200" dirty="0" smtClean="0">
              <a:effectLst/>
              <a:latin typeface="+mn-lt"/>
              <a:ea typeface="Calibri"/>
              <a:cs typeface="Times New Roman"/>
            </a:endParaRPr>
          </a:p>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Il s'agit d'une source de renseignements qui permet à différents auteurs d'ajouter et de modifier des renseignements – ainsi, les recommandations pour cesser de fumer ne sont pas de grande qualité.</a:t>
            </a:r>
            <a:endParaRPr lang="en-CA" sz="12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BF5B121C-0F05-48DA-9773-A81D4534354E}" type="slidenum">
              <a:rPr lang="en-CA" smtClean="0"/>
              <a:pPr/>
              <a:t>18</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Par contre, ce site Web vous aidera à trouver des renseignements crédibles.</a:t>
            </a:r>
            <a:endParaRPr lang="en-CA" sz="1200" dirty="0" smtClean="0">
              <a:effectLst/>
              <a:latin typeface="+mn-lt"/>
              <a:ea typeface="Calibri"/>
              <a:cs typeface="Times New Roman"/>
            </a:endParaRPr>
          </a:p>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L'organisation est fiable et le site Web a été mis à jour récemment.</a:t>
            </a:r>
            <a:endParaRPr lang="en-CA" sz="1200" dirty="0" smtClean="0">
              <a:effectLst/>
              <a:latin typeface="+mn-lt"/>
              <a:ea typeface="Calibri"/>
              <a:cs typeface="Times New Roman"/>
            </a:endParaRPr>
          </a:p>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Si vous êtes à la recherche d'interventions sur l’abandon du tabac... (passez à la prochaine diapositive)</a:t>
            </a:r>
            <a:endParaRPr lang="en-CA" sz="12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BF5B121C-0F05-48DA-9773-A81D4534354E}" type="slidenum">
              <a:rPr lang="en-CA" smtClean="0"/>
              <a:pPr/>
              <a:t>19</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fr-CA" sz="1200" kern="1200" dirty="0" smtClean="0">
                <a:solidFill>
                  <a:schemeClr val="tx1"/>
                </a:solidFill>
                <a:effectLst/>
                <a:latin typeface="+mn-lt"/>
                <a:ea typeface="+mn-ea"/>
                <a:cs typeface="+mn-cs"/>
              </a:rPr>
              <a:t>... Vous pourriez avoir accès à ces renseignements pour aider les femmes qui viennent d'accoucher à ne pas recommencer à fumer.</a:t>
            </a:r>
            <a:endParaRPr lang="en-CA"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Remarquez comment ce site Web inclut les auteurs, des références claires, l'article original pour vérifier le contenu, etc.</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*Transition dans l'enseignement sur la santé :</a:t>
            </a:r>
            <a:endParaRPr lang="en-CA"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Les infirmières ne sont pas les seules personnes à avoir accès à des renseignements sur Internet.</a:t>
            </a:r>
            <a:endParaRPr lang="en-CA"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Avant d’examiner d'autres sources de données, nous devons réfléchir à la manière dont nous aimerions enseigner aux futurs patients/clients comment avoir accès à des renseignements précis à l'aide d'Internet.</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F5B121C-0F05-48DA-9773-A81D4534354E}" type="slidenum">
              <a:rPr lang="en-CA" smtClean="0"/>
              <a:pPr/>
              <a:t>20</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15000"/>
              </a:lnSpc>
              <a:spcAft>
                <a:spcPts val="1000"/>
              </a:spcAft>
            </a:pPr>
            <a:r>
              <a:rPr lang="fr-CA" sz="1200" dirty="0" smtClean="0">
                <a:effectLst/>
                <a:latin typeface="+mn-lt"/>
                <a:ea typeface="Calibri"/>
                <a:cs typeface="Times New Roman"/>
              </a:rPr>
              <a:t>*Le début de cette diapositive offre une bonne occasion d’inviter la classe à faire une pause.</a:t>
            </a:r>
            <a:endParaRPr lang="en-CA" sz="1200" dirty="0" smtClean="0">
              <a:effectLst/>
              <a:latin typeface="+mn-lt"/>
              <a:ea typeface="Calibri"/>
              <a:cs typeface="Times New Roman"/>
            </a:endParaRPr>
          </a:p>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Jusqu'à maintenant, nous avons examiné des articles de recherche et des sites Web comme sources de données probantes ou de renseignements – nous allons maintenant étudier les lignes directrices de pratique.</a:t>
            </a:r>
            <a:endParaRPr lang="en-CA" sz="12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BF5B121C-0F05-48DA-9773-A81D4534354E}" type="slidenum">
              <a:rPr lang="en-CA" smtClean="0"/>
              <a:pPr/>
              <a:t>21</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Par exemple, jetons un coup d'œil au moteur de recherche des meilleures pratiques de l'Association des infirmières et infirmiers autorisés de l’Ontario, présenté ici.</a:t>
            </a:r>
            <a:endParaRPr lang="en-CA" sz="12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BF5B121C-0F05-48DA-9773-A81D4534354E}" type="slidenum">
              <a:rPr lang="en-CA" smtClean="0"/>
              <a:pPr/>
              <a:t>22</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CA" dirty="0" smtClean="0"/>
              <a:t>As</a:t>
            </a:r>
            <a:r>
              <a:rPr lang="en-CA" baseline="0" dirty="0" smtClean="0"/>
              <a:t> the scenario highlighted, providing evidenced-based care requires several skills</a:t>
            </a:r>
          </a:p>
          <a:p>
            <a:pPr>
              <a:buFont typeface="Arial" pitchFamily="34" charset="0"/>
              <a:buChar char="•"/>
            </a:pPr>
            <a:r>
              <a:rPr lang="en-CA" baseline="0" dirty="0" smtClean="0"/>
              <a:t>These skills include (1) finding (or retrieving) evidence, (2) assessing (or reviewing) the quality of the evidence, and (3) communicating the evidence through documentation and teaching patients/clients</a:t>
            </a:r>
            <a:endParaRPr lang="en-CA" dirty="0"/>
          </a:p>
        </p:txBody>
      </p:sp>
      <p:sp>
        <p:nvSpPr>
          <p:cNvPr id="4" name="Slide Number Placeholder 3"/>
          <p:cNvSpPr>
            <a:spLocks noGrp="1"/>
          </p:cNvSpPr>
          <p:nvPr>
            <p:ph type="sldNum" sz="quarter" idx="10"/>
          </p:nvPr>
        </p:nvSpPr>
        <p:spPr/>
        <p:txBody>
          <a:bodyPr/>
          <a:lstStyle/>
          <a:p>
            <a:fld id="{BF5B121C-0F05-48DA-9773-A81D4534354E}" type="slidenum">
              <a:rPr lang="en-CA" smtClean="0"/>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Si nous faisons une recherche avec l’expression « soulagement de la douleur », nous verrions qu’il existe une ligne directrice sur les pratiques exemplaires (une saisie d'écran est présentée ici).</a:t>
            </a:r>
            <a:endParaRPr lang="en-CA" sz="1200" dirty="0" smtClean="0">
              <a:effectLst/>
              <a:latin typeface="+mn-lt"/>
              <a:ea typeface="Calibri"/>
              <a:cs typeface="Times New Roman"/>
            </a:endParaRPr>
          </a:p>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Cette dernière fournit des recommandations ainsi qu’une « évaluation » de la recommandation qui nous indique la valeur des données sur lesquelles elle est fondée (niveau C = opinion d'expert, niveau B = études cliniques [ne comprend pas d'essai clinique randomisé] et le niveau A = essai clinique randomisé ou </a:t>
            </a:r>
            <a:r>
              <a:rPr lang="fr-CA" sz="1200" dirty="0" err="1" smtClean="0">
                <a:effectLst/>
                <a:latin typeface="+mn-lt"/>
                <a:ea typeface="Calibri"/>
                <a:cs typeface="Times New Roman"/>
              </a:rPr>
              <a:t>métaanalyse</a:t>
            </a:r>
            <a:r>
              <a:rPr lang="fr-CA" sz="1200" dirty="0" smtClean="0">
                <a:effectLst/>
                <a:latin typeface="+mn-lt"/>
                <a:ea typeface="Calibri"/>
                <a:cs typeface="Times New Roman"/>
              </a:rPr>
              <a:t> de ce genre d'essais).</a:t>
            </a:r>
            <a:endParaRPr lang="en-CA" sz="1200" dirty="0" smtClean="0">
              <a:effectLst/>
              <a:latin typeface="+mn-lt"/>
              <a:ea typeface="Calibri"/>
              <a:cs typeface="Times New Roman"/>
            </a:endParaRPr>
          </a:p>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Cette ligne directrice comprend des recommandations pour l'évaluation, la réévaluation, la documentation, la communication, la gestion, la sécurité des patients et plus encore.</a:t>
            </a:r>
            <a:endParaRPr lang="en-CA" sz="12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BF5B121C-0F05-48DA-9773-A81D4534354E}" type="slidenum">
              <a:rPr lang="en-CA" smtClean="0"/>
              <a:pPr/>
              <a:t>23</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15000"/>
              </a:lnSpc>
              <a:spcAft>
                <a:spcPts val="1000"/>
              </a:spcAft>
            </a:pPr>
            <a:r>
              <a:rPr lang="fr-CA" sz="1200" dirty="0" smtClean="0">
                <a:effectLst/>
                <a:latin typeface="+mn-lt"/>
                <a:ea typeface="Calibri"/>
                <a:cs typeface="Times New Roman"/>
              </a:rPr>
              <a:t>*Posez la question suivante : Qui dans la classe a déjà fait des recherches de diagnostic ou de traitement pour leurs propres symptômes?</a:t>
            </a:r>
            <a:endParaRPr lang="en-CA" sz="1200" dirty="0" smtClean="0">
              <a:effectLst/>
              <a:latin typeface="+mn-lt"/>
              <a:ea typeface="Calibri"/>
              <a:cs typeface="Times New Roman"/>
            </a:endParaRPr>
          </a:p>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Les gens sont devenus des « consommateurs de santé » et sont plus actifs pour chercher des renseignements sur la santé grâce à un accès accru à Internet.</a:t>
            </a:r>
            <a:endParaRPr lang="en-CA" sz="1200" dirty="0" smtClean="0">
              <a:effectLst/>
              <a:latin typeface="+mn-lt"/>
              <a:ea typeface="Calibri"/>
              <a:cs typeface="Times New Roman"/>
            </a:endParaRPr>
          </a:p>
          <a:p>
            <a:pPr>
              <a:buFont typeface="Arial" pitchFamily="34" charset="0"/>
              <a:buNone/>
            </a:pPr>
            <a:endParaRPr lang="en-CA" baseline="0" dirty="0" smtClean="0"/>
          </a:p>
        </p:txBody>
      </p:sp>
      <p:sp>
        <p:nvSpPr>
          <p:cNvPr id="4" name="Slide Number Placeholder 3"/>
          <p:cNvSpPr>
            <a:spLocks noGrp="1"/>
          </p:cNvSpPr>
          <p:nvPr>
            <p:ph type="sldNum" sz="quarter" idx="10"/>
          </p:nvPr>
        </p:nvSpPr>
        <p:spPr/>
        <p:txBody>
          <a:bodyPr/>
          <a:lstStyle/>
          <a:p>
            <a:fld id="{BF5B121C-0F05-48DA-9773-A81D4534354E}" type="slidenum">
              <a:rPr lang="en-CA" smtClean="0"/>
              <a:pPr/>
              <a:t>24</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Il est peu probable que vous soyez en mesure d'enseigner à une personne tout ce qu'il y a à savoir sur l'accès à des renseignements sur la santé de qualité en ligne ET que celle-ci se souvienne de tout ce que vous lui direz.</a:t>
            </a:r>
            <a:endParaRPr lang="en-CA" sz="1200" dirty="0" smtClean="0">
              <a:effectLst/>
              <a:latin typeface="+mn-lt"/>
              <a:ea typeface="Calibri"/>
              <a:cs typeface="Times New Roman"/>
            </a:endParaRPr>
          </a:p>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Par contre, divers outils en ligne peuvent aider les gens à avoir accès à des renseignements crédibles sur la santé et peuvent être consultés à nouveau lorsque de l'aide est requise.</a:t>
            </a:r>
            <a:endParaRPr lang="en-CA" sz="1200" dirty="0" smtClean="0">
              <a:effectLst/>
              <a:latin typeface="+mn-lt"/>
              <a:ea typeface="Calibri"/>
              <a:cs typeface="Times New Roman"/>
            </a:endParaRPr>
          </a:p>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Les clients/patients peuvent également être dirigés vers des sites Web fiables à consulter lorsqu'ils cherchent des renseignements sur la santé.</a:t>
            </a:r>
            <a:endParaRPr lang="en-CA" sz="1200" dirty="0" smtClean="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BF5B121C-0F05-48DA-9773-A81D4534354E}" type="slidenum">
              <a:rPr lang="en-CA" smtClean="0"/>
              <a:pPr/>
              <a:t>26</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 </a:t>
            </a:r>
            <a:r>
              <a:rPr lang="fr-CA" sz="1200" dirty="0" err="1" smtClean="0">
                <a:effectLst/>
                <a:latin typeface="+mn-lt"/>
                <a:ea typeface="Calibri"/>
                <a:cs typeface="Times New Roman"/>
              </a:rPr>
              <a:t>Littératie</a:t>
            </a:r>
            <a:r>
              <a:rPr lang="fr-CA" sz="1200" dirty="0" smtClean="0">
                <a:effectLst/>
                <a:latin typeface="+mn-lt"/>
                <a:ea typeface="Calibri"/>
                <a:cs typeface="Times New Roman"/>
              </a:rPr>
              <a:t> sur la santé » = Compétences qui permettent d'avoir accès, de comprendre et d'utiliser des renseignements sur la santé (selon le Conseil canadien sur l'apprentissage) – cela comprend non seulement la </a:t>
            </a:r>
            <a:r>
              <a:rPr lang="fr-CA" sz="1200" dirty="0" err="1" smtClean="0">
                <a:effectLst/>
                <a:latin typeface="+mn-lt"/>
                <a:ea typeface="Calibri"/>
                <a:cs typeface="Times New Roman"/>
              </a:rPr>
              <a:t>littératie</a:t>
            </a:r>
            <a:r>
              <a:rPr lang="fr-CA" sz="1200" dirty="0" smtClean="0">
                <a:effectLst/>
                <a:latin typeface="+mn-lt"/>
                <a:ea typeface="Calibri"/>
                <a:cs typeface="Times New Roman"/>
              </a:rPr>
              <a:t> ou la capacité de lire, mais également celle de comprendre le langage dans lequel les renseignements sont présentés, ainsi que la capacité d'évaluer la valeur de ce qui est lu et de décider si les renseignements sont applicables.</a:t>
            </a:r>
            <a:endParaRPr lang="en-CA" sz="1200" dirty="0" smtClean="0">
              <a:effectLst/>
              <a:latin typeface="+mn-lt"/>
              <a:ea typeface="Calibri"/>
              <a:cs typeface="Times New Roman"/>
            </a:endParaRPr>
          </a:p>
          <a:p>
            <a:pPr>
              <a:buFont typeface="Arial" pitchFamily="34" charset="0"/>
              <a:buNone/>
            </a:pPr>
            <a:endParaRPr lang="en-CA" baseline="0" dirty="0" smtClean="0"/>
          </a:p>
          <a:p>
            <a:pPr>
              <a:buFont typeface="Arial" pitchFamily="34" charset="0"/>
              <a:buChar char="•"/>
            </a:pPr>
            <a:endParaRPr lang="en-CA" dirty="0"/>
          </a:p>
        </p:txBody>
      </p:sp>
      <p:sp>
        <p:nvSpPr>
          <p:cNvPr id="4" name="Slide Number Placeholder 3"/>
          <p:cNvSpPr>
            <a:spLocks noGrp="1"/>
          </p:cNvSpPr>
          <p:nvPr>
            <p:ph type="sldNum" sz="quarter" idx="10"/>
          </p:nvPr>
        </p:nvSpPr>
        <p:spPr/>
        <p:txBody>
          <a:bodyPr/>
          <a:lstStyle/>
          <a:p>
            <a:fld id="{BF5B121C-0F05-48DA-9773-A81D4534354E}" type="slidenum">
              <a:rPr lang="en-CA" smtClean="0"/>
              <a:pPr/>
              <a:t>27</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Voilà ce que vous trouveriez si vous cherchiez le terme « érythème fessier » sur le site Web de la clinique Mayo.</a:t>
            </a:r>
            <a:endParaRPr lang="en-CA" sz="1200" dirty="0" smtClean="0">
              <a:effectLst/>
              <a:latin typeface="+mn-lt"/>
              <a:ea typeface="Calibri"/>
              <a:cs typeface="Times New Roman"/>
            </a:endParaRPr>
          </a:p>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Remarquez que ce site Web comprend une définition et une image, des symptômes, des causes, des conseils pour se préparer au rendez-vous avec le médecin, des traitements, le style de vie et des remèdes maison, ainsi que des conseils de prévention – une tonne de renseignements au bout des doigts.</a:t>
            </a:r>
            <a:endParaRPr lang="en-CA" sz="12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BF5B121C-0F05-48DA-9773-A81D4534354E}" type="slidenum">
              <a:rPr lang="en-CA" smtClean="0"/>
              <a:pPr/>
              <a:t>28</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On peut participer à des groupes de soutien en ligne, éliminant ainsi la nécessité de se déplacer vers un endroit spécifique pour une durée déterminée.</a:t>
            </a:r>
            <a:endParaRPr lang="en-CA" sz="1200" dirty="0" smtClean="0">
              <a:effectLst/>
              <a:latin typeface="+mn-lt"/>
              <a:ea typeface="Calibri"/>
              <a:cs typeface="Times New Roman"/>
            </a:endParaRPr>
          </a:p>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Les personnes vivant dans des régions rurales ont un accès facile à ces groupes.</a:t>
            </a:r>
            <a:endParaRPr lang="en-CA" sz="12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BF5B121C-0F05-48DA-9773-A81D4534354E}" type="slidenum">
              <a:rPr lang="en-CA" smtClean="0"/>
              <a:pPr/>
              <a:t>29</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De nombreux outils en ligne sur les maladies chroniques peuvent être utilisés pour aider les individus à enregistrer leur condition, à en faire le suivi et à prendre de bonnes décisions.</a:t>
            </a:r>
            <a:endParaRPr lang="en-CA" sz="12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BF5B121C-0F05-48DA-9773-A81D4534354E}" type="slidenum">
              <a:rPr lang="en-CA" smtClean="0"/>
              <a:pPr/>
              <a:t>30</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Les forums de discussion sur la santé </a:t>
            </a:r>
            <a:r>
              <a:rPr lang="fr-CA" sz="1200" i="1" dirty="0" smtClean="0">
                <a:effectLst/>
                <a:latin typeface="+mn-lt"/>
                <a:ea typeface="Calibri"/>
                <a:cs typeface="Times New Roman"/>
              </a:rPr>
              <a:t>peuvent</a:t>
            </a:r>
            <a:r>
              <a:rPr lang="fr-CA" sz="1200" dirty="0" smtClean="0">
                <a:effectLst/>
                <a:latin typeface="+mn-lt"/>
                <a:ea typeface="Calibri"/>
                <a:cs typeface="Times New Roman"/>
              </a:rPr>
              <a:t> représenter une source de renseignements utile s'ils sont surveillés par un professionnel qualifié; par contre, de nombreux forums contiennent des renseignements erronés et les patients/clients devraient être éduqués sur la manière d'évaluer la qualité de ces sites Web, tout comme les autres sites Web comportant des renseignements sur la santé.</a:t>
            </a:r>
            <a:endParaRPr lang="en-CA" sz="12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BF5B121C-0F05-48DA-9773-A81D4534354E}" type="slidenum">
              <a:rPr lang="en-CA" smtClean="0"/>
              <a:pPr/>
              <a:t>31</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fr-CA" sz="1200" dirty="0" smtClean="0">
                <a:effectLst/>
                <a:latin typeface="+mn-lt"/>
                <a:ea typeface="Calibri"/>
                <a:cs typeface="Times New Roman"/>
              </a:rPr>
              <a:t>Nous avons vu que des données de bonne qualité peuvent éclairer la pratique des soins infirmiers. </a:t>
            </a:r>
            <a:endParaRPr lang="en-CA" sz="1200" dirty="0" smtClean="0">
              <a:effectLst/>
              <a:latin typeface="+mn-lt"/>
              <a:ea typeface="Calibri"/>
              <a:cs typeface="Times New Roman"/>
            </a:endParaRPr>
          </a:p>
          <a:p>
            <a:pPr>
              <a:lnSpc>
                <a:spcPct val="115000"/>
              </a:lnSpc>
              <a:spcAft>
                <a:spcPts val="1000"/>
              </a:spcAft>
            </a:pPr>
            <a:r>
              <a:rPr lang="fr-CA" sz="1200" dirty="0" smtClean="0">
                <a:effectLst/>
                <a:latin typeface="+mn-lt"/>
                <a:ea typeface="Calibri"/>
                <a:cs typeface="Times New Roman"/>
              </a:rPr>
              <a:t>La collecte de données pendant la prestation de soins peut également éclairer et faire avancer la pratique des soins infirmiers. </a:t>
            </a:r>
            <a:endParaRPr lang="en-CA" sz="12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BF5B121C-0F05-48DA-9773-A81D4534354E}" type="slidenum">
              <a:rPr lang="en-CA" smtClean="0"/>
              <a:pPr/>
              <a:t>32</a:t>
            </a:fld>
            <a:endParaRPr lang="en-CA"/>
          </a:p>
        </p:txBody>
      </p:sp>
    </p:spTree>
    <p:extLst>
      <p:ext uri="{BB962C8B-B14F-4D97-AF65-F5344CB8AC3E}">
        <p14:creationId xmlns:p14="http://schemas.microsoft.com/office/powerpoint/2010/main" val="41332234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La collecte de données n'est pas nouvelle; la technologie présente de nouvelles occasions pour soutenir les infirmières et améliorer les résultats pour les patients. </a:t>
            </a:r>
            <a:endParaRPr lang="en-CA" sz="1200" dirty="0" smtClean="0">
              <a:effectLst/>
              <a:latin typeface="+mn-lt"/>
              <a:ea typeface="Calibri"/>
              <a:cs typeface="Times New Roman"/>
            </a:endParaRPr>
          </a:p>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Par exemple, si des difficultés avec l'intégrité de la peau constituaient un enjeu dans une certaine unité, les gestionnaires pourraient encourager les infirmières à porter une plus grande attention à cet aspect. </a:t>
            </a:r>
            <a:endParaRPr lang="en-CA" sz="12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BF5B121C-0F05-48DA-9773-A81D4534354E}" type="slidenum">
              <a:rPr lang="en-CA" smtClean="0"/>
              <a:pPr/>
              <a:t>33</a:t>
            </a:fld>
            <a:endParaRPr lang="en-CA"/>
          </a:p>
        </p:txBody>
      </p:sp>
    </p:spTree>
    <p:extLst>
      <p:ext uri="{BB962C8B-B14F-4D97-AF65-F5344CB8AC3E}">
        <p14:creationId xmlns:p14="http://schemas.microsoft.com/office/powerpoint/2010/main" val="1456846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Comme le scénario le souligne, la prestation de soins éclairés par des données probantes exige plusieurs compétences.</a:t>
            </a:r>
            <a:endParaRPr lang="en-CA" sz="1200" dirty="0" smtClean="0">
              <a:effectLst/>
              <a:latin typeface="+mn-lt"/>
              <a:ea typeface="Calibri"/>
              <a:cs typeface="Times New Roman"/>
            </a:endParaRPr>
          </a:p>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Ces compétences comprennent : 1) trouver (ou récupérer) les données; 2) évaluer (ou examiner) la qualité des données; et 3) communiquer les données en les consignant et en les enseignant aux patients/clients.</a:t>
            </a:r>
            <a:endParaRPr lang="en-CA" sz="1200" dirty="0" smtClean="0">
              <a:effectLst/>
              <a:latin typeface="+mn-lt"/>
              <a:ea typeface="Calibri"/>
              <a:cs typeface="Times New Roman"/>
            </a:endParaRPr>
          </a:p>
          <a:p>
            <a:pPr>
              <a:buFont typeface="Arial" pitchFamily="34" charset="0"/>
              <a:buNone/>
            </a:pPr>
            <a:endParaRPr lang="en-CA" baseline="0" dirty="0" smtClean="0"/>
          </a:p>
        </p:txBody>
      </p:sp>
      <p:sp>
        <p:nvSpPr>
          <p:cNvPr id="4" name="Slide Number Placeholder 3"/>
          <p:cNvSpPr>
            <a:spLocks noGrp="1"/>
          </p:cNvSpPr>
          <p:nvPr>
            <p:ph type="sldNum" sz="quarter" idx="10"/>
          </p:nvPr>
        </p:nvSpPr>
        <p:spPr/>
        <p:txBody>
          <a:bodyPr/>
          <a:lstStyle/>
          <a:p>
            <a:fld id="{BF5B121C-0F05-48DA-9773-A81D4534354E}" type="slidenum">
              <a:rPr lang="en-CA" smtClean="0"/>
              <a:pPr/>
              <a:t>3</a:t>
            </a:fld>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CA" dirty="0"/>
          </a:p>
        </p:txBody>
      </p:sp>
      <p:sp>
        <p:nvSpPr>
          <p:cNvPr id="4" name="Slide Number Placeholder 3"/>
          <p:cNvSpPr>
            <a:spLocks noGrp="1"/>
          </p:cNvSpPr>
          <p:nvPr>
            <p:ph type="sldNum" sz="quarter" idx="10"/>
          </p:nvPr>
        </p:nvSpPr>
        <p:spPr/>
        <p:txBody>
          <a:bodyPr/>
          <a:lstStyle/>
          <a:p>
            <a:fld id="{BF5B121C-0F05-48DA-9773-A81D4534354E}" type="slidenum">
              <a:rPr lang="en-CA" smtClean="0"/>
              <a:pPr/>
              <a:t>34</a:t>
            </a:fld>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L'utilisation d'un langage commun de soins infirmiers permet la communication entre différents emplacements géographiques, cultures et secteurs de santé.</a:t>
            </a:r>
            <a:endParaRPr lang="en-CA" sz="1200" dirty="0" smtClean="0">
              <a:effectLst/>
              <a:latin typeface="+mn-lt"/>
              <a:ea typeface="Calibri"/>
              <a:cs typeface="Times New Roman"/>
            </a:endParaRPr>
          </a:p>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Créé par le Conseil international des infirmières </a:t>
            </a:r>
            <a:endParaRPr lang="en-CA" sz="12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BF5B121C-0F05-48DA-9773-A81D4534354E}" type="slidenum">
              <a:rPr lang="en-CA" smtClean="0"/>
              <a:pPr/>
              <a:t>35</a:t>
            </a:fld>
            <a:endParaRPr lang="en-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Ce langage commun composé de termes médicaux donne des occasions d’étudier l'efficacité clinique des interventions, mais dans un sens plus large, car il élimine les barrières professionnelles et géographiques. </a:t>
            </a:r>
            <a:endParaRPr lang="en-CA" sz="1200" dirty="0" smtClean="0">
              <a:effectLst/>
              <a:latin typeface="+mn-lt"/>
              <a:ea typeface="Calibri"/>
              <a:cs typeface="Times New Roman"/>
            </a:endParaRPr>
          </a:p>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En raison de l'accroissement de la richesse des interventions et des diagnostics, tout langage commun doit constamment être mis à jour.</a:t>
            </a:r>
            <a:endParaRPr lang="en-CA" sz="1200" dirty="0" smtClean="0">
              <a:effectLst/>
              <a:latin typeface="+mn-lt"/>
              <a:ea typeface="Calibri"/>
              <a:cs typeface="Times New Roman"/>
            </a:endParaRPr>
          </a:p>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Ce « langage » est actuellement maintenu par l'International </a:t>
            </a:r>
            <a:r>
              <a:rPr lang="fr-CA" sz="1200" dirty="0" err="1" smtClean="0">
                <a:effectLst/>
                <a:latin typeface="+mn-lt"/>
                <a:ea typeface="Calibri"/>
                <a:cs typeface="Times New Roman"/>
              </a:rPr>
              <a:t>Health</a:t>
            </a:r>
            <a:r>
              <a:rPr lang="fr-CA" sz="1200" dirty="0" smtClean="0">
                <a:effectLst/>
                <a:latin typeface="+mn-lt"/>
                <a:ea typeface="Calibri"/>
                <a:cs typeface="Times New Roman"/>
              </a:rPr>
              <a:t> </a:t>
            </a:r>
            <a:r>
              <a:rPr lang="fr-CA" sz="1200" dirty="0" err="1" smtClean="0">
                <a:effectLst/>
                <a:latin typeface="+mn-lt"/>
                <a:ea typeface="Calibri"/>
                <a:cs typeface="Times New Roman"/>
              </a:rPr>
              <a:t>Terminology</a:t>
            </a:r>
            <a:r>
              <a:rPr lang="fr-CA" sz="1200" dirty="0" smtClean="0">
                <a:effectLst/>
                <a:latin typeface="+mn-lt"/>
                <a:ea typeface="Calibri"/>
                <a:cs typeface="Times New Roman"/>
              </a:rPr>
              <a:t> Standards </a:t>
            </a:r>
            <a:r>
              <a:rPr lang="fr-CA" sz="1200" dirty="0" err="1" smtClean="0">
                <a:effectLst/>
                <a:latin typeface="+mn-lt"/>
                <a:ea typeface="Calibri"/>
                <a:cs typeface="Times New Roman"/>
              </a:rPr>
              <a:t>Development</a:t>
            </a:r>
            <a:r>
              <a:rPr lang="fr-CA" sz="1200" dirty="0" smtClean="0">
                <a:effectLst/>
                <a:latin typeface="+mn-lt"/>
                <a:ea typeface="Calibri"/>
                <a:cs typeface="Times New Roman"/>
              </a:rPr>
              <a:t> </a:t>
            </a:r>
            <a:r>
              <a:rPr lang="fr-CA" sz="1200" dirty="0" err="1" smtClean="0">
                <a:effectLst/>
                <a:latin typeface="+mn-lt"/>
                <a:ea typeface="Calibri"/>
                <a:cs typeface="Times New Roman"/>
              </a:rPr>
              <a:t>Organization</a:t>
            </a:r>
            <a:r>
              <a:rPr lang="fr-CA" sz="1200" dirty="0" smtClean="0">
                <a:effectLst/>
                <a:latin typeface="+mn-lt"/>
                <a:ea typeface="Calibri"/>
                <a:cs typeface="Times New Roman"/>
              </a:rPr>
              <a:t> (dont le Canada est membre).</a:t>
            </a:r>
            <a:endParaRPr lang="en-CA" sz="12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BF5B121C-0F05-48DA-9773-A81D4534354E}" type="slidenum">
              <a:rPr lang="en-CA" smtClean="0"/>
              <a:pPr/>
              <a:t>36</a:t>
            </a:fld>
            <a:endParaRPr lang="en-C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fr-CA" sz="1200" dirty="0" smtClean="0">
                <a:effectLst/>
                <a:latin typeface="+mn-lt"/>
                <a:ea typeface="Calibri"/>
                <a:cs typeface="Times New Roman"/>
              </a:rPr>
              <a:t>Une analyse de la Classification internationale de la pratique des soins infirmiers (ICNP) par rapport à SNOMED CT a permis de découvrir que 80 % des concepts de la ICNP se trouvent également dans SNOMED CT. </a:t>
            </a:r>
            <a:endParaRPr lang="en-CA" sz="12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BF5B121C-0F05-48DA-9773-A81D4534354E}" type="slidenum">
              <a:rPr lang="en-CA" smtClean="0"/>
              <a:pPr/>
              <a:t>37</a:t>
            </a:fld>
            <a:endParaRPr lang="en-CA"/>
          </a:p>
        </p:txBody>
      </p:sp>
    </p:spTree>
    <p:extLst>
      <p:ext uri="{BB962C8B-B14F-4D97-AF65-F5344CB8AC3E}">
        <p14:creationId xmlns:p14="http://schemas.microsoft.com/office/powerpoint/2010/main" val="41965280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F5B121C-0F05-48DA-9773-A81D4534354E}" type="slidenum">
              <a:rPr lang="en-CA" smtClean="0"/>
              <a:pPr/>
              <a:t>38</a:t>
            </a:fld>
            <a:endParaRPr lang="en-CA"/>
          </a:p>
        </p:txBody>
      </p:sp>
    </p:spTree>
    <p:extLst>
      <p:ext uri="{BB962C8B-B14F-4D97-AF65-F5344CB8AC3E}">
        <p14:creationId xmlns:p14="http://schemas.microsoft.com/office/powerpoint/2010/main" val="26323592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Parmi les sites qui participent à ce projet, on retrouve ceux de l'Ontario, de la Saskatchewan et du Manitoba.</a:t>
            </a:r>
            <a:endParaRPr lang="en-CA" sz="1200" dirty="0" smtClean="0">
              <a:effectLst/>
              <a:latin typeface="+mn-lt"/>
              <a:ea typeface="Calibri"/>
              <a:cs typeface="Times New Roman"/>
            </a:endParaRPr>
          </a:p>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Des données ont été recueillies dans les soins de courte durée, les soins continus complexes, les soins de longue durée et les soins à domicile.</a:t>
            </a:r>
            <a:endParaRPr lang="en-CA" sz="12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BF5B121C-0F05-48DA-9773-A81D4534354E}" type="slidenum">
              <a:rPr lang="en-CA" smtClean="0"/>
              <a:pPr/>
              <a:t>39</a:t>
            </a:fld>
            <a:endParaRPr lang="en-C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15000"/>
              </a:lnSpc>
              <a:spcAft>
                <a:spcPts val="1000"/>
              </a:spcAft>
            </a:pPr>
            <a:r>
              <a:rPr lang="fr-CA" sz="1200" dirty="0" smtClean="0">
                <a:effectLst/>
                <a:latin typeface="+mn-lt"/>
                <a:ea typeface="Calibri"/>
                <a:cs typeface="Times New Roman"/>
              </a:rPr>
              <a:t>– L'Association des infirmières et infirmiers du Canada a fait un classement de cinq catégories de résultats avec la Classification internationale de la pratique des soins infirmiers (ICNP) et a publié ce classement auprès du Conseil international des infirmières afin de favoriser l'utilisation d'une terminologie clinique normalisée.</a:t>
            </a:r>
            <a:endParaRPr lang="en-CA" sz="1200" dirty="0" smtClean="0">
              <a:effectLst/>
              <a:latin typeface="+mn-lt"/>
              <a:ea typeface="Calibri"/>
              <a:cs typeface="Times New Roman"/>
            </a:endParaRPr>
          </a:p>
          <a:p>
            <a:pPr>
              <a:lnSpc>
                <a:spcPct val="115000"/>
              </a:lnSpc>
              <a:spcAft>
                <a:spcPts val="1000"/>
              </a:spcAft>
            </a:pPr>
            <a:r>
              <a:rPr lang="fr-CA" sz="1200" dirty="0" smtClean="0">
                <a:effectLst/>
                <a:latin typeface="+mn-lt"/>
                <a:ea typeface="Calibri"/>
                <a:cs typeface="Times New Roman"/>
              </a:rPr>
              <a:t>– L'Association des infirmières et infirmiers du Canada travaille actuellement à l'élaboration d'un système de rapport structuré qui comprendra des espaces spécifiques destinés à la consignation de renseignements spécifiques.</a:t>
            </a:r>
            <a:endParaRPr lang="en-CA" sz="12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BF5B121C-0F05-48DA-9773-A81D4534354E}" type="slidenum">
              <a:rPr lang="en-CA" smtClean="0"/>
              <a:pPr/>
              <a:t>41</a:t>
            </a:fld>
            <a:endParaRPr lang="en-C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Les données recueillies dans le cadre de ce projet sont semblables à celles d’une étude longitudinale comprenant différents sites (Ontario, Île-du-Prince-Édouard, Saskatchewan), un échantillon de grande taille et une importante quantité de données; ainsi, les données recueillies sont de très grande qualité.</a:t>
            </a:r>
            <a:endParaRPr lang="en-CA" sz="12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BF5B121C-0F05-48DA-9773-A81D4534354E}" type="slidenum">
              <a:rPr lang="en-CA" smtClean="0"/>
              <a:pPr/>
              <a:t>43</a:t>
            </a:fld>
            <a:endParaRPr lang="en-C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fr-CA" sz="1200" dirty="0" smtClean="0">
                <a:effectLst/>
                <a:latin typeface="+mn-lt"/>
                <a:ea typeface="Calibri"/>
                <a:cs typeface="Times New Roman"/>
              </a:rPr>
              <a:t>L'objectif est d'augmenter le niveau de normalisation dans la pratique des soins infirmiers, dans la collecte de données sur les patients et dans la visibilité des résultats de la pratique des soins infirmiers. </a:t>
            </a:r>
            <a:endParaRPr lang="en-CA" sz="1200" dirty="0" smtClean="0">
              <a:effectLst/>
              <a:latin typeface="+mn-lt"/>
              <a:ea typeface="Calibri"/>
              <a:cs typeface="Times New Roman"/>
            </a:endParaRPr>
          </a:p>
          <a:p>
            <a:endParaRPr lang="en-CA" dirty="0"/>
          </a:p>
        </p:txBody>
      </p:sp>
      <p:sp>
        <p:nvSpPr>
          <p:cNvPr id="4" name="Slide Number Placeholder 3"/>
          <p:cNvSpPr>
            <a:spLocks noGrp="1"/>
          </p:cNvSpPr>
          <p:nvPr>
            <p:ph type="sldNum" sz="quarter" idx="10"/>
          </p:nvPr>
        </p:nvSpPr>
        <p:spPr/>
        <p:txBody>
          <a:bodyPr/>
          <a:lstStyle/>
          <a:p>
            <a:fld id="{BF5B121C-0F05-48DA-9773-A81D4534354E}" type="slidenum">
              <a:rPr lang="en-CA" smtClean="0"/>
              <a:pPr/>
              <a:t>44</a:t>
            </a:fld>
            <a:endParaRPr lang="en-CA"/>
          </a:p>
        </p:txBody>
      </p:sp>
    </p:spTree>
    <p:extLst>
      <p:ext uri="{BB962C8B-B14F-4D97-AF65-F5344CB8AC3E}">
        <p14:creationId xmlns:p14="http://schemas.microsoft.com/office/powerpoint/2010/main" val="13747834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Nous avons mentionné l'interopérabilité unique des DSE et l'exigence d'une terminologie sur la santé normalisée.</a:t>
            </a:r>
            <a:endParaRPr lang="en-CA" sz="1200" dirty="0" smtClean="0">
              <a:effectLst/>
              <a:latin typeface="+mn-lt"/>
              <a:ea typeface="Calibri"/>
              <a:cs typeface="Times New Roman"/>
            </a:endParaRPr>
          </a:p>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Examinons maintenant un scénario.</a:t>
            </a:r>
            <a:endParaRPr lang="en-CA" sz="1200" dirty="0" smtClean="0">
              <a:effectLst/>
              <a:latin typeface="+mn-lt"/>
              <a:ea typeface="Calibri"/>
              <a:cs typeface="Times New Roman"/>
            </a:endParaRPr>
          </a:p>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Parmi les professionnels de la santé participant, on retrouve : </a:t>
            </a:r>
            <a:endParaRPr lang="en-CA" sz="1200" dirty="0" smtClean="0">
              <a:effectLst/>
              <a:latin typeface="+mn-lt"/>
              <a:ea typeface="Calibri"/>
              <a:cs typeface="Times New Roman"/>
            </a:endParaRPr>
          </a:p>
          <a:p>
            <a:pPr marL="342900" lvl="0" indent="-342900">
              <a:lnSpc>
                <a:spcPct val="115000"/>
              </a:lnSpc>
              <a:spcAft>
                <a:spcPts val="1000"/>
              </a:spcAft>
              <a:buFont typeface="+mj-lt"/>
              <a:buAutoNum type="arabicPeriod"/>
              <a:tabLst>
                <a:tab pos="457200" algn="l"/>
              </a:tabLst>
            </a:pPr>
            <a:r>
              <a:rPr lang="fr-CA" sz="1200" dirty="0" smtClean="0">
                <a:effectLst/>
                <a:latin typeface="+mn-lt"/>
                <a:ea typeface="Calibri"/>
                <a:cs typeface="Times New Roman"/>
              </a:rPr>
              <a:t>Le médecin qui a fait la prescription.</a:t>
            </a:r>
            <a:endParaRPr lang="en-CA" sz="1200" dirty="0" smtClean="0">
              <a:effectLst/>
              <a:latin typeface="+mn-lt"/>
              <a:ea typeface="Calibri"/>
              <a:cs typeface="Times New Roman"/>
            </a:endParaRPr>
          </a:p>
          <a:p>
            <a:pPr marL="342900" lvl="0" indent="-342900">
              <a:lnSpc>
                <a:spcPct val="115000"/>
              </a:lnSpc>
              <a:spcAft>
                <a:spcPts val="1000"/>
              </a:spcAft>
              <a:buFont typeface="+mj-lt"/>
              <a:buAutoNum type="arabicPeriod"/>
              <a:tabLst>
                <a:tab pos="457200" algn="l"/>
              </a:tabLst>
            </a:pPr>
            <a:r>
              <a:rPr lang="fr-CA" sz="1200" dirty="0" smtClean="0">
                <a:effectLst/>
                <a:latin typeface="+mn-lt"/>
                <a:ea typeface="Calibri"/>
                <a:cs typeface="Times New Roman"/>
              </a:rPr>
              <a:t>Le pharmacien qui a rempli la prescription.</a:t>
            </a:r>
            <a:endParaRPr lang="en-CA" sz="1200" dirty="0" smtClean="0">
              <a:effectLst/>
              <a:latin typeface="+mn-lt"/>
              <a:ea typeface="Calibri"/>
              <a:cs typeface="Times New Roman"/>
            </a:endParaRPr>
          </a:p>
          <a:p>
            <a:pPr marL="342900" lvl="0" indent="-342900">
              <a:lnSpc>
                <a:spcPct val="115000"/>
              </a:lnSpc>
              <a:spcAft>
                <a:spcPts val="1000"/>
              </a:spcAft>
              <a:buFont typeface="+mj-lt"/>
              <a:buAutoNum type="arabicPeriod"/>
              <a:tabLst>
                <a:tab pos="457200" algn="l"/>
              </a:tabLst>
            </a:pPr>
            <a:r>
              <a:rPr lang="fr-CA" sz="1200" dirty="0" smtClean="0">
                <a:effectLst/>
                <a:latin typeface="+mn-lt"/>
                <a:ea typeface="Calibri"/>
                <a:cs typeface="Times New Roman"/>
              </a:rPr>
              <a:t>Une infirmière de soins de courte durée pour commencer le médicament (et être en mesure de comprendre qui reçoit quel médicament, à quelle dose, par quelle voie d'administration, à quelle heure, etc.) et pour prendre des échantillons sanguins aux fins de contrôle.</a:t>
            </a:r>
            <a:endParaRPr lang="en-CA" sz="1200" dirty="0" smtClean="0">
              <a:effectLst/>
              <a:latin typeface="+mn-lt"/>
              <a:ea typeface="Calibri"/>
              <a:cs typeface="Times New Roman"/>
            </a:endParaRPr>
          </a:p>
          <a:p>
            <a:pPr marL="342900" lvl="0" indent="-342900">
              <a:lnSpc>
                <a:spcPct val="115000"/>
              </a:lnSpc>
              <a:spcAft>
                <a:spcPts val="1000"/>
              </a:spcAft>
              <a:buFont typeface="+mj-lt"/>
              <a:buAutoNum type="arabicPeriod"/>
              <a:tabLst>
                <a:tab pos="457200" algn="l"/>
              </a:tabLst>
            </a:pPr>
            <a:r>
              <a:rPr lang="fr-CA" sz="1200" dirty="0" smtClean="0">
                <a:effectLst/>
                <a:latin typeface="+mn-lt"/>
                <a:ea typeface="Calibri"/>
                <a:cs typeface="Times New Roman"/>
              </a:rPr>
              <a:t>Technicien de laboratoire pour analyser les échantillons de sang.</a:t>
            </a:r>
            <a:endParaRPr lang="en-CA" sz="1200" dirty="0" smtClean="0">
              <a:effectLst/>
              <a:latin typeface="+mn-lt"/>
              <a:ea typeface="Calibri"/>
              <a:cs typeface="Times New Roman"/>
            </a:endParaRPr>
          </a:p>
          <a:p>
            <a:pPr marL="342900" lvl="0" indent="-342900">
              <a:lnSpc>
                <a:spcPct val="115000"/>
              </a:lnSpc>
              <a:spcAft>
                <a:spcPts val="1000"/>
              </a:spcAft>
              <a:buFont typeface="+mj-lt"/>
              <a:buAutoNum type="arabicPeriod"/>
              <a:tabLst>
                <a:tab pos="457200" algn="l"/>
              </a:tabLst>
            </a:pPr>
            <a:r>
              <a:rPr lang="fr-CA" sz="1200" dirty="0" smtClean="0">
                <a:effectLst/>
                <a:latin typeface="+mn-lt"/>
                <a:ea typeface="Calibri"/>
                <a:cs typeface="Times New Roman"/>
              </a:rPr>
              <a:t>Éventuellement, une infirmière de soins à domicile si des soins infirmiers sont requis pour le patient/client après son congé.</a:t>
            </a:r>
            <a:endParaRPr lang="en-CA" sz="1200" dirty="0" smtClean="0">
              <a:effectLst/>
              <a:latin typeface="+mn-lt"/>
              <a:ea typeface="Calibri"/>
              <a:cs typeface="Times New Roman"/>
            </a:endParaRPr>
          </a:p>
          <a:p>
            <a:pPr marL="342900" lvl="0" indent="-342900">
              <a:lnSpc>
                <a:spcPct val="115000"/>
              </a:lnSpc>
              <a:spcAft>
                <a:spcPts val="1000"/>
              </a:spcAft>
              <a:buFont typeface="+mj-lt"/>
              <a:buAutoNum type="arabicPeriod"/>
              <a:tabLst>
                <a:tab pos="457200" algn="l"/>
              </a:tabLst>
            </a:pPr>
            <a:r>
              <a:rPr lang="fr-CA" sz="1200" dirty="0" smtClean="0">
                <a:effectLst/>
                <a:latin typeface="+mn-lt"/>
                <a:ea typeface="Calibri"/>
                <a:cs typeface="Times New Roman"/>
              </a:rPr>
              <a:t>Éventuellement, un médecin de famille pour continuer le suivi de la condition après le congé.</a:t>
            </a:r>
            <a:endParaRPr lang="en-CA" sz="1200" dirty="0" smtClean="0">
              <a:effectLst/>
              <a:latin typeface="+mn-lt"/>
              <a:ea typeface="Calibri"/>
              <a:cs typeface="Times New Roman"/>
            </a:endParaRPr>
          </a:p>
          <a:p>
            <a:pPr>
              <a:lnSpc>
                <a:spcPct val="115000"/>
              </a:lnSpc>
              <a:spcAft>
                <a:spcPts val="1000"/>
              </a:spcAft>
            </a:pPr>
            <a:r>
              <a:rPr lang="fr-CA" sz="1200" dirty="0" smtClean="0">
                <a:effectLst/>
                <a:latin typeface="+mn-lt"/>
                <a:ea typeface="Calibri"/>
                <a:cs typeface="Times New Roman"/>
              </a:rPr>
              <a:t>Documents :</a:t>
            </a:r>
            <a:endParaRPr lang="en-CA" sz="1200" dirty="0" smtClean="0">
              <a:effectLst/>
              <a:latin typeface="+mn-lt"/>
              <a:ea typeface="Calibri"/>
              <a:cs typeface="Times New Roman"/>
            </a:endParaRPr>
          </a:p>
          <a:p>
            <a:pPr marL="342900" lvl="0" indent="-342900">
              <a:lnSpc>
                <a:spcPct val="115000"/>
              </a:lnSpc>
              <a:spcAft>
                <a:spcPts val="1000"/>
              </a:spcAft>
              <a:buFont typeface="+mj-lt"/>
              <a:buAutoNum type="arabicPeriod"/>
              <a:tabLst>
                <a:tab pos="457200" algn="l"/>
              </a:tabLst>
            </a:pPr>
            <a:r>
              <a:rPr lang="fr-CA" sz="1200" dirty="0" smtClean="0">
                <a:effectLst/>
                <a:latin typeface="+mn-lt"/>
                <a:ea typeface="Calibri"/>
                <a:cs typeface="Times New Roman"/>
              </a:rPr>
              <a:t>Formulaire de prescription et dossier d'administration de médicament</a:t>
            </a:r>
            <a:endParaRPr lang="en-CA" sz="1200" dirty="0" smtClean="0">
              <a:effectLst/>
              <a:latin typeface="+mn-lt"/>
              <a:ea typeface="Calibri"/>
              <a:cs typeface="Times New Roman"/>
            </a:endParaRPr>
          </a:p>
          <a:p>
            <a:pPr marL="342900" lvl="0" indent="-342900">
              <a:lnSpc>
                <a:spcPct val="115000"/>
              </a:lnSpc>
              <a:spcAft>
                <a:spcPts val="1000"/>
              </a:spcAft>
              <a:buFont typeface="+mj-lt"/>
              <a:buAutoNum type="arabicPeriod"/>
              <a:tabLst>
                <a:tab pos="457200" algn="l"/>
              </a:tabLst>
            </a:pPr>
            <a:r>
              <a:rPr lang="fr-CA" sz="1200" dirty="0" smtClean="0">
                <a:effectLst/>
                <a:latin typeface="+mn-lt"/>
                <a:ea typeface="Calibri"/>
                <a:cs typeface="Times New Roman"/>
              </a:rPr>
              <a:t>Demande de test sanguin</a:t>
            </a:r>
            <a:endParaRPr lang="en-CA" sz="1200" dirty="0" smtClean="0">
              <a:effectLst/>
              <a:latin typeface="+mn-lt"/>
              <a:ea typeface="Calibri"/>
              <a:cs typeface="Times New Roman"/>
            </a:endParaRPr>
          </a:p>
          <a:p>
            <a:pPr marL="342900" lvl="0" indent="-342900">
              <a:lnSpc>
                <a:spcPct val="115000"/>
              </a:lnSpc>
              <a:spcAft>
                <a:spcPts val="1000"/>
              </a:spcAft>
              <a:buFont typeface="+mj-lt"/>
              <a:buAutoNum type="arabicPeriod"/>
              <a:tabLst>
                <a:tab pos="457200" algn="l"/>
              </a:tabLst>
            </a:pPr>
            <a:r>
              <a:rPr lang="fr-CA" sz="1200" dirty="0" smtClean="0">
                <a:effectLst/>
                <a:latin typeface="+mn-lt"/>
                <a:ea typeface="Calibri"/>
                <a:cs typeface="Times New Roman"/>
              </a:rPr>
              <a:t>DSE (le technicien de laboratoire entre les résultats des tests sanguins, documentation de soins infirmiers, etc.)</a:t>
            </a:r>
            <a:endParaRPr lang="en-CA" sz="1200" dirty="0" smtClean="0">
              <a:effectLst/>
              <a:latin typeface="+mn-lt"/>
              <a:ea typeface="Calibri"/>
              <a:cs typeface="Times New Roman"/>
            </a:endParaRPr>
          </a:p>
          <a:p>
            <a:pPr marL="342900" lvl="0" indent="-342900">
              <a:lnSpc>
                <a:spcPct val="115000"/>
              </a:lnSpc>
              <a:spcAft>
                <a:spcPts val="1000"/>
              </a:spcAft>
              <a:buFont typeface="+mj-lt"/>
              <a:buAutoNum type="arabicPeriod"/>
              <a:tabLst>
                <a:tab pos="457200" algn="l"/>
              </a:tabLst>
            </a:pPr>
            <a:r>
              <a:rPr lang="fr-CA" sz="1200" dirty="0" smtClean="0">
                <a:effectLst/>
                <a:latin typeface="+mn-lt"/>
                <a:ea typeface="Calibri"/>
                <a:cs typeface="Times New Roman"/>
              </a:rPr>
              <a:t>Éventuellement, des prescriptions remplies d'avance pour le point équivalent de perfusion d'héparine en fonction des tests sanguins</a:t>
            </a:r>
            <a:endParaRPr lang="en-CA" sz="1200" dirty="0" smtClean="0">
              <a:effectLst/>
              <a:latin typeface="+mn-lt"/>
              <a:ea typeface="Calibri"/>
              <a:cs typeface="Times New Roman"/>
            </a:endParaRPr>
          </a:p>
          <a:p>
            <a:pPr marL="228600" indent="-228600">
              <a:buFont typeface="+mj-lt"/>
              <a:buNone/>
            </a:pPr>
            <a:endParaRPr lang="en-CA" baseline="0" dirty="0" smtClean="0"/>
          </a:p>
          <a:p>
            <a:pPr marL="228600" indent="-228600">
              <a:buFont typeface="+mj-lt"/>
              <a:buNone/>
            </a:pPr>
            <a:endParaRPr lang="en-CA" dirty="0"/>
          </a:p>
        </p:txBody>
      </p:sp>
      <p:sp>
        <p:nvSpPr>
          <p:cNvPr id="4" name="Slide Number Placeholder 3"/>
          <p:cNvSpPr>
            <a:spLocks noGrp="1"/>
          </p:cNvSpPr>
          <p:nvPr>
            <p:ph type="sldNum" sz="quarter" idx="10"/>
          </p:nvPr>
        </p:nvSpPr>
        <p:spPr/>
        <p:txBody>
          <a:bodyPr/>
          <a:lstStyle/>
          <a:p>
            <a:fld id="{BF5B121C-0F05-48DA-9773-A81D4534354E}" type="slidenum">
              <a:rPr lang="en-CA" smtClean="0"/>
              <a:pPr/>
              <a:t>45</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La PEDP n'exclut pas le rôle que joue l'expérience.</a:t>
            </a:r>
            <a:endParaRPr lang="en-CA" sz="1200" dirty="0" smtClean="0">
              <a:effectLst/>
              <a:latin typeface="+mn-lt"/>
              <a:ea typeface="Calibri"/>
              <a:cs typeface="Times New Roman"/>
            </a:endParaRPr>
          </a:p>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Par exemple, prenez en considération la manière dont le D</a:t>
            </a:r>
            <a:r>
              <a:rPr lang="fr-CA" sz="1200" baseline="30000" dirty="0" smtClean="0">
                <a:effectLst/>
                <a:latin typeface="+mn-lt"/>
                <a:ea typeface="Calibri"/>
                <a:cs typeface="Times New Roman"/>
              </a:rPr>
              <a:t>r</a:t>
            </a:r>
            <a:r>
              <a:rPr lang="fr-CA" sz="1200" dirty="0" smtClean="0">
                <a:effectLst/>
                <a:latin typeface="+mn-lt"/>
                <a:ea typeface="Calibri"/>
                <a:cs typeface="Times New Roman"/>
              </a:rPr>
              <a:t> Oliver Wendell Holmes en est arrivé à sa théorie que des femmes mourraient après avoir accouché en raison des germes sur les mains des médecins; aucune recherche officielle n'a été réalisée pour arriver à cette conclusion.</a:t>
            </a:r>
            <a:endParaRPr lang="en-CA" sz="1200" dirty="0" smtClean="0">
              <a:effectLst/>
              <a:latin typeface="+mn-lt"/>
              <a:ea typeface="Calibri"/>
              <a:cs typeface="Times New Roman"/>
            </a:endParaRPr>
          </a:p>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Par contre, il existe des exemples où l’opinion d’expert était erronée, comme pour la saignée – cette pratique a été en grande partie abandonnée comme traitement, par exemple pour la fièvre.</a:t>
            </a:r>
            <a:endParaRPr lang="en-CA" sz="12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BF5B121C-0F05-48DA-9773-A81D4534354E}" type="slidenum">
              <a:rPr lang="en-CA" smtClean="0"/>
              <a:pPr/>
              <a:t>5</a:t>
            </a:fld>
            <a:endParaRPr lang="en-CA"/>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Maintenant, revoyons ce scénario.</a:t>
            </a:r>
            <a:endParaRPr lang="en-CA" sz="1200" dirty="0" smtClean="0">
              <a:effectLst/>
              <a:latin typeface="+mn-lt"/>
              <a:ea typeface="Calibri"/>
              <a:cs typeface="Times New Roman"/>
            </a:endParaRPr>
          </a:p>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À la lumière de ce que nous avons appris, feriez-vous les choses différemment?</a:t>
            </a:r>
            <a:endParaRPr lang="en-CA" sz="1200" dirty="0" smtClean="0">
              <a:effectLst/>
              <a:latin typeface="+mn-lt"/>
              <a:ea typeface="Calibri"/>
              <a:cs typeface="Times New Roman"/>
            </a:endParaRPr>
          </a:p>
          <a:p>
            <a:pPr>
              <a:lnSpc>
                <a:spcPct val="115000"/>
              </a:lnSpc>
              <a:spcAft>
                <a:spcPts val="1000"/>
              </a:spcAft>
            </a:pPr>
            <a:r>
              <a:rPr lang="fr-CA" sz="1200" dirty="0" smtClean="0">
                <a:effectLst/>
                <a:latin typeface="+mn-lt"/>
                <a:ea typeface="Calibri"/>
                <a:cs typeface="Times New Roman"/>
              </a:rPr>
              <a:t>*Si la classe comprend un accès Internet, demandez aux étudiantes de consulter les lignes directrices sur les pratiques exemplaires de l'Association des infirmières et infirmiers autorisés de l’Ontario concernant les plaies de pression, et déterminer comment cette situation devrait être traitée.</a:t>
            </a:r>
            <a:endParaRPr lang="en-CA" sz="12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BF5B121C-0F05-48DA-9773-A81D4534354E}" type="slidenum">
              <a:rPr lang="en-CA" smtClean="0"/>
              <a:pPr/>
              <a:t>46</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Là où l'opinion et l'expérience d'expert peuvent avoir fonctionné par le passé, l'état actuel des soins de santé fait en sorte que la PEDP est de plus en plus nécessaire.</a:t>
            </a:r>
            <a:endParaRPr lang="en-CA" sz="1200" dirty="0" smtClean="0">
              <a:effectLst/>
              <a:latin typeface="+mn-lt"/>
              <a:ea typeface="Calibri"/>
              <a:cs typeface="Times New Roman"/>
            </a:endParaRPr>
          </a:p>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Grâce aux nouveaux renseignements et aux nouvelles interventions continuellement publiés, on trouve moins d'« experts » et d'individus possédant beaucoup d'expérience pour guider la pratique infirmière.</a:t>
            </a:r>
            <a:endParaRPr lang="en-CA" sz="1200" dirty="0" smtClean="0">
              <a:effectLst/>
              <a:latin typeface="+mn-lt"/>
              <a:ea typeface="Calibri"/>
              <a:cs typeface="Times New Roman"/>
            </a:endParaRPr>
          </a:p>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Les récents efforts axés sur la sécurité des patients ont porté sur un certain niveau de normalisation des interventions afin que les individus traités dans différentes organisations de soins de santé puissent s'attendre aux mêmes résultats.</a:t>
            </a:r>
            <a:endParaRPr lang="en-CA" sz="1200" dirty="0" smtClean="0">
              <a:effectLst/>
              <a:latin typeface="+mn-lt"/>
              <a:ea typeface="Calibri"/>
              <a:cs typeface="Times New Roman"/>
            </a:endParaRPr>
          </a:p>
          <a:p>
            <a:pPr>
              <a:buFont typeface="Arial" pitchFamily="34" charset="0"/>
              <a:buNone/>
            </a:pPr>
            <a:endParaRPr lang="en-CA" dirty="0"/>
          </a:p>
        </p:txBody>
      </p:sp>
      <p:sp>
        <p:nvSpPr>
          <p:cNvPr id="4" name="Slide Number Placeholder 3"/>
          <p:cNvSpPr>
            <a:spLocks noGrp="1"/>
          </p:cNvSpPr>
          <p:nvPr>
            <p:ph type="sldNum" sz="quarter" idx="10"/>
          </p:nvPr>
        </p:nvSpPr>
        <p:spPr/>
        <p:txBody>
          <a:bodyPr/>
          <a:lstStyle/>
          <a:p>
            <a:fld id="{BF5B121C-0F05-48DA-9773-A81D4534354E}" type="slidenum">
              <a:rPr lang="en-CA" smtClean="0"/>
              <a:pPr/>
              <a:t>6</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Les données peuvent provenir de différentes sources.</a:t>
            </a:r>
            <a:endParaRPr lang="en-CA" sz="1200" dirty="0" smtClean="0">
              <a:effectLst/>
              <a:latin typeface="+mn-lt"/>
              <a:ea typeface="Calibri"/>
              <a:cs typeface="Times New Roman"/>
            </a:endParaRPr>
          </a:p>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La source utilisée dans une situation peut dépendre sur le genre de ressources à votre disposition (p. ex., accès à des bases de données médicales).</a:t>
            </a:r>
            <a:endParaRPr lang="en-CA" sz="1200" dirty="0" smtClean="0">
              <a:effectLst/>
              <a:latin typeface="+mn-lt"/>
              <a:ea typeface="Calibri"/>
              <a:cs typeface="Times New Roman"/>
            </a:endParaRPr>
          </a:p>
          <a:p>
            <a:pPr>
              <a:buFont typeface="Arial" pitchFamily="34" charset="0"/>
              <a:buNone/>
            </a:pPr>
            <a:endParaRPr lang="en-CA" dirty="0"/>
          </a:p>
        </p:txBody>
      </p:sp>
      <p:sp>
        <p:nvSpPr>
          <p:cNvPr id="4" name="Slide Number Placeholder 3"/>
          <p:cNvSpPr>
            <a:spLocks noGrp="1"/>
          </p:cNvSpPr>
          <p:nvPr>
            <p:ph type="sldNum" sz="quarter" idx="10"/>
          </p:nvPr>
        </p:nvSpPr>
        <p:spPr/>
        <p:txBody>
          <a:bodyPr/>
          <a:lstStyle/>
          <a:p>
            <a:fld id="{BF5B121C-0F05-48DA-9773-A81D4534354E}" type="slidenum">
              <a:rPr lang="en-CA" smtClean="0"/>
              <a:pPr/>
              <a:t>8</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kern="1200" dirty="0" smtClean="0">
                <a:solidFill>
                  <a:schemeClr val="tx1"/>
                </a:solidFill>
                <a:effectLst/>
                <a:latin typeface="+mn-lt"/>
                <a:ea typeface="+mn-ea"/>
                <a:cs typeface="+mn-cs"/>
              </a:rPr>
              <a:t>Examinons un exemple en utilisant un article de recherche.</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F5B121C-0F05-48DA-9773-A81D4534354E}" type="slidenum">
              <a:rPr lang="en-CA" smtClean="0"/>
              <a:pPr/>
              <a:t>9</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lvl="0" indent="-342900">
              <a:lnSpc>
                <a:spcPct val="115000"/>
              </a:lnSpc>
              <a:spcAft>
                <a:spcPts val="1000"/>
              </a:spcAft>
              <a:buFont typeface="Arial"/>
              <a:buChar char="•"/>
              <a:tabLst>
                <a:tab pos="457200" algn="l"/>
              </a:tabLst>
            </a:pPr>
            <a:r>
              <a:rPr lang="fr-CA" sz="1200" dirty="0" smtClean="0">
                <a:effectLst/>
                <a:latin typeface="+mn-lt"/>
                <a:ea typeface="Calibri"/>
                <a:cs typeface="Times New Roman"/>
              </a:rPr>
              <a:t>Si les étudiantes ne participent pas beaucoup, demandez-leur si cet article est récent. Provient-il d'une revue évaluée par des pairs?</a:t>
            </a:r>
            <a:endParaRPr lang="en-CA" sz="1200" dirty="0" smtClean="0">
              <a:effectLst/>
              <a:latin typeface="+mn-lt"/>
              <a:ea typeface="Calibri"/>
              <a:cs typeface="Times New Roman"/>
            </a:endParaRPr>
          </a:p>
          <a:p>
            <a:pPr>
              <a:buFont typeface="Arial" pitchFamily="34" charset="0"/>
              <a:buNone/>
            </a:pPr>
            <a:endParaRPr lang="en-CA" dirty="0" smtClean="0"/>
          </a:p>
        </p:txBody>
      </p:sp>
      <p:sp>
        <p:nvSpPr>
          <p:cNvPr id="4" name="Slide Number Placeholder 3"/>
          <p:cNvSpPr>
            <a:spLocks noGrp="1"/>
          </p:cNvSpPr>
          <p:nvPr>
            <p:ph type="sldNum" sz="quarter" idx="10"/>
          </p:nvPr>
        </p:nvSpPr>
        <p:spPr/>
        <p:txBody>
          <a:bodyPr/>
          <a:lstStyle/>
          <a:p>
            <a:fld id="{BF5B121C-0F05-48DA-9773-A81D4534354E}" type="slidenum">
              <a:rPr lang="en-CA" smtClean="0"/>
              <a:pPr/>
              <a:t>10</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fr-CA" sz="1200" kern="1200" dirty="0" smtClean="0">
                <a:solidFill>
                  <a:schemeClr val="tx1"/>
                </a:solidFill>
                <a:effectLst/>
                <a:latin typeface="+mn-lt"/>
                <a:ea typeface="+mn-ea"/>
                <a:cs typeface="+mn-cs"/>
              </a:rPr>
              <a:t>Une revue évaluée par des pairs signifie que tous les articles publiés sont examinés par des experts du domaine pour s'assurer qu'il n'y a pas d'erreurs au niveau des méthodes, de l’analyse des données, des conclusions, etc. Ce processus aide à s'assurer que tous les articles publiés dans la revue sont de grande qualité.</a:t>
            </a:r>
            <a:endParaRPr lang="en-CA" sz="1200" kern="1200" dirty="0" smtClean="0">
              <a:solidFill>
                <a:schemeClr val="tx1"/>
              </a:solidFill>
              <a:effectLst/>
              <a:latin typeface="+mn-lt"/>
              <a:ea typeface="+mn-ea"/>
              <a:cs typeface="+mn-cs"/>
            </a:endParaRPr>
          </a:p>
          <a:p>
            <a:pPr>
              <a:buFont typeface="Arial" pitchFamily="34" charset="0"/>
              <a:buNone/>
            </a:pPr>
            <a:endParaRPr lang="en-CA" dirty="0"/>
          </a:p>
        </p:txBody>
      </p:sp>
      <p:sp>
        <p:nvSpPr>
          <p:cNvPr id="4" name="Slide Number Placeholder 3"/>
          <p:cNvSpPr>
            <a:spLocks noGrp="1"/>
          </p:cNvSpPr>
          <p:nvPr>
            <p:ph type="sldNum" sz="quarter" idx="10"/>
          </p:nvPr>
        </p:nvSpPr>
        <p:spPr/>
        <p:txBody>
          <a:bodyPr/>
          <a:lstStyle/>
          <a:p>
            <a:fld id="{BF5B121C-0F05-48DA-9773-A81D4534354E}" type="slidenum">
              <a:rPr lang="en-CA" smtClean="0"/>
              <a:pPr/>
              <a:t>11</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3AE65E36-97AD-4777-AFE1-8460ABD20757}" type="datetime1">
              <a:rPr lang="en-CA" smtClean="0"/>
              <a:pPr/>
              <a:t>24/02/2014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C7BFC8F-96C8-4FD3-A828-234E02AD8ACB}" type="slidenum">
              <a:rPr lang="en-CA" smtClean="0"/>
              <a:pPr/>
              <a:t>‹#›</a:t>
            </a:fld>
            <a:endParaRPr lang="en-CA"/>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55696"/>
            <a:ext cx="1979712" cy="802304"/>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DF6FB50-48E6-4F29-AE95-44BD7BDE0091}" type="datetime1">
              <a:rPr lang="en-CA" smtClean="0"/>
              <a:pPr/>
              <a:t>24/02/2014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C7BFC8F-96C8-4FD3-A828-234E02AD8ACB}"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73EECAB-3889-44A6-BC25-52DACE636C71}" type="datetime1">
              <a:rPr lang="en-CA" smtClean="0"/>
              <a:pPr/>
              <a:t>24/02/2014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C7BFC8F-96C8-4FD3-A828-234E02AD8ACB}"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E3E078F-6DD0-40CA-A0E0-AFCF60DE0D04}" type="datetime1">
              <a:rPr lang="en-CA" smtClean="0"/>
              <a:pPr/>
              <a:t>24/02/2014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C7BFC8F-96C8-4FD3-A828-234E02AD8ACB}" type="slidenum">
              <a:rPr lang="en-CA" smtClean="0"/>
              <a:pPr/>
              <a:t>‹#›</a:t>
            </a:fld>
            <a:endParaRPr lang="en-CA"/>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55696"/>
            <a:ext cx="1979712" cy="802304"/>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680E5D-0F7C-47EF-8201-398A6D6FD070}" type="datetime1">
              <a:rPr lang="en-CA" smtClean="0"/>
              <a:pPr/>
              <a:t>24/02/2014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C7BFC8F-96C8-4FD3-A828-234E02AD8ACB}"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DB3351B8-2912-41AC-8404-835AC39B4DD3}" type="datetime1">
              <a:rPr lang="en-CA" smtClean="0"/>
              <a:pPr/>
              <a:t>24/02/2014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C7BFC8F-96C8-4FD3-A828-234E02AD8ACB}"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C0B4A38-983C-4F0F-A755-AFAE35914A58}" type="datetime1">
              <a:rPr lang="en-CA" smtClean="0"/>
              <a:pPr/>
              <a:t>24/02/2014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C7BFC8F-96C8-4FD3-A828-234E02AD8ACB}"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439C21A2-8A80-4EE5-A9B8-85780CAB65C0}" type="datetime1">
              <a:rPr lang="en-CA" smtClean="0"/>
              <a:pPr/>
              <a:t>24/02/2014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EC7BFC8F-96C8-4FD3-A828-234E02AD8ACB}"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36E2E7-50BA-4223-8D5F-A1CC061FBEEF}" type="datetime1">
              <a:rPr lang="en-CA" smtClean="0"/>
              <a:pPr/>
              <a:t>24/02/2014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EC7BFC8F-96C8-4FD3-A828-234E02AD8ACB}"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EAF9D0-EEBB-41A3-9F82-A152435F7D36}" type="datetime1">
              <a:rPr lang="en-CA" smtClean="0"/>
              <a:pPr/>
              <a:t>24/02/2014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C7BFC8F-96C8-4FD3-A828-234E02AD8ACB}"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7B684B-0B07-45DC-A4C7-E1FA8DF49C79}" type="datetime1">
              <a:rPr lang="en-CA" smtClean="0"/>
              <a:pPr/>
              <a:t>24/02/2014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C7BFC8F-96C8-4FD3-A828-234E02AD8ACB}"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138427-DFC5-4FA8-8D37-C3ED8D5E5404}" type="datetime1">
              <a:rPr lang="en-CA" smtClean="0"/>
              <a:pPr/>
              <a:t>24/02/2014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7BFC8F-96C8-4FD3-A828-234E02AD8ACB}"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hyperlink" Target="https://sl.infoway-inforoute.ca/content/dispPage.asp?cw_page=snomedct_e" TargetMode="External"/><Relationship Id="rId3" Type="http://schemas.openxmlformats.org/officeDocument/2006/relationships/hyperlink" Target="http://www.icn.ch/pillarsprograms/international-classification-for-nursing-practice-icnpr/" TargetMode="External"/><Relationship Id="rId7" Type="http://schemas.openxmlformats.org/officeDocument/2006/relationships/hyperlink" Target="http://www.cna-aiic.ca/en/new-advances-in-patient-safety-through-nursing-assessments-in-electronic-health-records/" TargetMode="External"/><Relationship Id="rId2" Type="http://schemas.openxmlformats.org/officeDocument/2006/relationships/hyperlink" Target="http://www.oag-bvg.gc.ca/internet/docs/parl_oag_201004_07_e.pdf" TargetMode="External"/><Relationship Id="rId1" Type="http://schemas.openxmlformats.org/officeDocument/2006/relationships/slideLayout" Target="../slideLayouts/slideLayout2.xml"/><Relationship Id="rId6" Type="http://schemas.openxmlformats.org/officeDocument/2006/relationships/hyperlink" Target="http://rnao.ca/bpg/initiatives/nursing-order-sets" TargetMode="External"/><Relationship Id="rId5" Type="http://schemas.openxmlformats.org/officeDocument/2006/relationships/hyperlink" Target="http://www2.cna-aiic.ca/c-hobic/about/default_e.aspx" TargetMode="External"/><Relationship Id="rId4" Type="http://schemas.openxmlformats.org/officeDocument/2006/relationships/hyperlink" Target="http://www.cna-aiic.ca/en/improve-your-workplace/nursing-informatic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6264696"/>
          </a:xfrm>
        </p:spPr>
        <p:txBody>
          <a:bodyPr>
            <a:normAutofit lnSpcReduction="10000"/>
          </a:bodyPr>
          <a:lstStyle/>
          <a:p>
            <a:pPr marL="0" indent="0" algn="ctr">
              <a:buNone/>
            </a:pPr>
            <a:r>
              <a:rPr lang="fr-CA" dirty="0" smtClean="0"/>
              <a:t>Vous </a:t>
            </a:r>
            <a:r>
              <a:rPr lang="fr-CA" dirty="0"/>
              <a:t>êtes une </a:t>
            </a:r>
            <a:r>
              <a:rPr lang="fr-CA" dirty="0" smtClean="0"/>
              <a:t>étudiante infirmière </a:t>
            </a:r>
            <a:r>
              <a:rPr lang="fr-CA" dirty="0"/>
              <a:t>et arrivez à l’étage des chirurgies générales pour votre quart de travail. Un des clients/patients qui vous est assigné est alité et a une plaie de lit de niveau II aux fesses. Vous remarquez que l’infirmière qui prend soin de cet homme lui a placé un « beigne » sous les fesses pour soulager la pression sur la plaie de lit. Vous croyez cependant vous souvenir qu’un « beigne » ne fait que déplacer la pression vers une nouvelle région du corps.</a:t>
            </a:r>
            <a:endParaRPr lang="en-CA" dirty="0"/>
          </a:p>
          <a:p>
            <a:pPr algn="ctr">
              <a:buNone/>
            </a:pPr>
            <a:endParaRPr lang="en-CA" dirty="0" smtClean="0"/>
          </a:p>
          <a:p>
            <a:pPr marL="0" indent="0" algn="ctr">
              <a:buNone/>
            </a:pPr>
            <a:r>
              <a:rPr lang="fr-CA" u="sng" dirty="0"/>
              <a:t>Que feriez-vous?</a:t>
            </a:r>
            <a:endParaRPr lang="en-CA" dirty="0"/>
          </a:p>
        </p:txBody>
      </p:sp>
      <p:sp>
        <p:nvSpPr>
          <p:cNvPr id="4" name="Slide Number Placeholder 3"/>
          <p:cNvSpPr>
            <a:spLocks noGrp="1"/>
          </p:cNvSpPr>
          <p:nvPr>
            <p:ph type="sldNum" sz="quarter" idx="12"/>
          </p:nvPr>
        </p:nvSpPr>
        <p:spPr/>
        <p:txBody>
          <a:bodyPr/>
          <a:lstStyle/>
          <a:p>
            <a:fld id="{EC7BFC8F-96C8-4FD3-A828-234E02AD8ACB}" type="slidenum">
              <a:rPr lang="en-CA" smtClean="0"/>
              <a:pPr/>
              <a:t>1</a:t>
            </a:fld>
            <a:endParaRPr lang="en-CA"/>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514402"/>
          </a:xfrm>
        </p:spPr>
        <p:txBody>
          <a:bodyPr>
            <a:normAutofit/>
          </a:bodyPr>
          <a:lstStyle/>
          <a:p>
            <a:r>
              <a:rPr lang="fr-FR" sz="3200" dirty="0" err="1"/>
              <a:t>Merson</a:t>
            </a:r>
            <a:r>
              <a:rPr lang="fr-FR" sz="3200" dirty="0"/>
              <a:t> Frédéric et </a:t>
            </a:r>
            <a:r>
              <a:rPr lang="fr-FR" sz="3200" dirty="0" err="1"/>
              <a:t>Perriot</a:t>
            </a:r>
            <a:r>
              <a:rPr lang="fr-FR" sz="3200" dirty="0"/>
              <a:t> Jean, « Précarité sociale et perception du temps, impact sur le sevrage tabagique »,</a:t>
            </a:r>
            <a:br>
              <a:rPr lang="fr-FR" sz="3200" dirty="0"/>
            </a:br>
            <a:r>
              <a:rPr lang="fr-FR" sz="3200" i="1" dirty="0"/>
              <a:t>Santé Publique</a:t>
            </a:r>
            <a:r>
              <a:rPr lang="fr-FR" sz="3200" dirty="0"/>
              <a:t>, 2011/5 Vol. 23, p. 359-370.</a:t>
            </a:r>
            <a:endParaRPr lang="en-CA" sz="3200" dirty="0"/>
          </a:p>
        </p:txBody>
      </p:sp>
      <p:sp>
        <p:nvSpPr>
          <p:cNvPr id="3" name="Content Placeholder 2"/>
          <p:cNvSpPr>
            <a:spLocks noGrp="1"/>
          </p:cNvSpPr>
          <p:nvPr>
            <p:ph idx="1"/>
          </p:nvPr>
        </p:nvSpPr>
        <p:spPr>
          <a:xfrm>
            <a:off x="457200" y="3789040"/>
            <a:ext cx="8229600" cy="2337123"/>
          </a:xfrm>
        </p:spPr>
        <p:txBody>
          <a:bodyPr>
            <a:normAutofit/>
          </a:bodyPr>
          <a:lstStyle/>
          <a:p>
            <a:pPr algn="ctr">
              <a:buNone/>
            </a:pPr>
            <a:endParaRPr lang="en-CA" dirty="0" smtClean="0"/>
          </a:p>
          <a:p>
            <a:pPr algn="ctr">
              <a:buNone/>
            </a:pPr>
            <a:endParaRPr lang="en-CA" dirty="0" smtClean="0"/>
          </a:p>
          <a:p>
            <a:pPr marL="0" indent="0" algn="ctr">
              <a:buNone/>
            </a:pPr>
            <a:r>
              <a:rPr lang="fr-CA" dirty="0"/>
              <a:t>Qu’en pensez-vous jusqu’ici?</a:t>
            </a:r>
            <a:endParaRPr lang="en-CA" dirty="0"/>
          </a:p>
        </p:txBody>
      </p:sp>
      <p:sp>
        <p:nvSpPr>
          <p:cNvPr id="4" name="Slide Number Placeholder 3"/>
          <p:cNvSpPr>
            <a:spLocks noGrp="1"/>
          </p:cNvSpPr>
          <p:nvPr>
            <p:ph type="sldNum" sz="quarter" idx="12"/>
          </p:nvPr>
        </p:nvSpPr>
        <p:spPr/>
        <p:txBody>
          <a:bodyPr/>
          <a:lstStyle/>
          <a:p>
            <a:fld id="{EC7BFC8F-96C8-4FD3-A828-234E02AD8ACB}" type="slidenum">
              <a:rPr lang="en-CA" smtClean="0"/>
              <a:pPr/>
              <a:t>10</a:t>
            </a:fld>
            <a:endParaRPr lang="en-CA"/>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fr-CA" dirty="0"/>
              <a:t>Examiné par des pairs?</a:t>
            </a:r>
            <a:endParaRPr lang="en-CA" dirty="0"/>
          </a:p>
        </p:txBody>
      </p:sp>
      <p:sp>
        <p:nvSpPr>
          <p:cNvPr id="3" name="Content Placeholder 2"/>
          <p:cNvSpPr>
            <a:spLocks noGrp="1"/>
          </p:cNvSpPr>
          <p:nvPr>
            <p:ph idx="1"/>
          </p:nvPr>
        </p:nvSpPr>
        <p:spPr>
          <a:xfrm>
            <a:off x="1177280" y="5772397"/>
            <a:ext cx="7931224" cy="968971"/>
          </a:xfrm>
        </p:spPr>
        <p:txBody>
          <a:bodyPr>
            <a:normAutofit fontScale="92500" lnSpcReduction="10000"/>
          </a:bodyPr>
          <a:lstStyle/>
          <a:p>
            <a:pPr marL="0" indent="0" algn="ctr">
              <a:buNone/>
            </a:pPr>
            <a:r>
              <a:rPr lang="fr-CA" dirty="0"/>
              <a:t>Une recherche rapide sur Internet à l’égard de cette revue vous amène à une page Web.</a:t>
            </a:r>
            <a:endParaRPr lang="en-CA" dirty="0"/>
          </a:p>
        </p:txBody>
      </p:sp>
      <p:sp>
        <p:nvSpPr>
          <p:cNvPr id="4" name="Slide Number Placeholder 3"/>
          <p:cNvSpPr>
            <a:spLocks noGrp="1"/>
          </p:cNvSpPr>
          <p:nvPr>
            <p:ph type="sldNum" sz="quarter" idx="12"/>
          </p:nvPr>
        </p:nvSpPr>
        <p:spPr/>
        <p:txBody>
          <a:bodyPr/>
          <a:lstStyle/>
          <a:p>
            <a:fld id="{EC7BFC8F-96C8-4FD3-A828-234E02AD8ACB}" type="slidenum">
              <a:rPr lang="en-CA" smtClean="0"/>
              <a:pPr/>
              <a:t>11</a:t>
            </a:fld>
            <a:endParaRPr lang="en-CA"/>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108896"/>
            <a:ext cx="6430491" cy="4280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1943100"/>
            <a:ext cx="6648450" cy="372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Left Arrow 9"/>
          <p:cNvSpPr/>
          <p:nvPr/>
        </p:nvSpPr>
        <p:spPr>
          <a:xfrm rot="20264225">
            <a:off x="4376849" y="2170087"/>
            <a:ext cx="619301" cy="21658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5156"/>
            <a:ext cx="8229600" cy="1084982"/>
          </a:xfrm>
        </p:spPr>
        <p:txBody>
          <a:bodyPr/>
          <a:lstStyle/>
          <a:p>
            <a:r>
              <a:rPr lang="en-CA" dirty="0" smtClean="0"/>
              <a:t>R</a:t>
            </a:r>
            <a:r>
              <a:rPr lang="fr-CA" dirty="0" err="1" smtClean="0"/>
              <a:t>ésumé</a:t>
            </a:r>
            <a:endParaRPr lang="en-CA" dirty="0"/>
          </a:p>
        </p:txBody>
      </p:sp>
      <p:sp>
        <p:nvSpPr>
          <p:cNvPr id="3" name="Content Placeholder 2"/>
          <p:cNvSpPr>
            <a:spLocks noGrp="1"/>
          </p:cNvSpPr>
          <p:nvPr>
            <p:ph idx="1"/>
          </p:nvPr>
        </p:nvSpPr>
        <p:spPr>
          <a:xfrm>
            <a:off x="457200" y="908720"/>
            <a:ext cx="8229600" cy="5472608"/>
          </a:xfrm>
        </p:spPr>
        <p:txBody>
          <a:bodyPr>
            <a:normAutofit fontScale="47500" lnSpcReduction="20000"/>
          </a:bodyPr>
          <a:lstStyle/>
          <a:p>
            <a:pPr marL="0" indent="0">
              <a:buNone/>
            </a:pPr>
            <a:r>
              <a:rPr lang="fr-FR" sz="4000" dirty="0" smtClean="0"/>
              <a:t>Le </a:t>
            </a:r>
            <a:r>
              <a:rPr lang="fr-FR" sz="4000" dirty="0"/>
              <a:t>tabagisme et les comportements tabagiques sont en lien avec la </a:t>
            </a:r>
            <a:r>
              <a:rPr lang="fr-FR" sz="4000" dirty="0" smtClean="0"/>
              <a:t>précarité sociale</a:t>
            </a:r>
            <a:r>
              <a:rPr lang="fr-FR" sz="4000" dirty="0"/>
              <a:t>. L’objectif de ce travail est d’évaluer l’impact de la précarité et de la </a:t>
            </a:r>
            <a:r>
              <a:rPr lang="fr-FR" sz="4000" dirty="0" smtClean="0"/>
              <a:t>perspective temporelle </a:t>
            </a:r>
            <a:r>
              <a:rPr lang="fr-FR" sz="4000" dirty="0"/>
              <a:t>sur le sevrage tabagique avec pour finalité d’améliorer l’aide à l’arrêt </a:t>
            </a:r>
            <a:r>
              <a:rPr lang="fr-FR" sz="4000" dirty="0" smtClean="0"/>
              <a:t>du tabagisme </a:t>
            </a:r>
            <a:r>
              <a:rPr lang="fr-FR" sz="4000" dirty="0"/>
              <a:t>des fumeurs en situation de précarité sociale. Cette étude s’est intéressée </a:t>
            </a:r>
            <a:r>
              <a:rPr lang="fr-FR" sz="4000" dirty="0" smtClean="0"/>
              <a:t>à l’impact </a:t>
            </a:r>
            <a:r>
              <a:rPr lang="fr-FR" sz="4000" dirty="0"/>
              <a:t>de la précarité et de la perspective temporelle sur la réussite du sevrage </a:t>
            </a:r>
            <a:r>
              <a:rPr lang="fr-FR" sz="4000" dirty="0" smtClean="0"/>
              <a:t>tabagique. Elle </a:t>
            </a:r>
            <a:r>
              <a:rPr lang="fr-FR" sz="4000" dirty="0"/>
              <a:t>portait sur une population de 192 patients motivés à l’arrêt (45 % en situation </a:t>
            </a:r>
            <a:r>
              <a:rPr lang="fr-FR" sz="4000" dirty="0" smtClean="0"/>
              <a:t>de précarité</a:t>
            </a:r>
            <a:r>
              <a:rPr lang="fr-FR" sz="4000" dirty="0"/>
              <a:t>). La précarité a été </a:t>
            </a:r>
            <a:r>
              <a:rPr lang="fr-FR" sz="4000" dirty="0" err="1"/>
              <a:t>év</a:t>
            </a:r>
            <a:r>
              <a:rPr lang="fr-FR" sz="4000" dirty="0"/>
              <a:t> </a:t>
            </a:r>
            <a:r>
              <a:rPr lang="fr-FR" sz="4000" dirty="0" err="1"/>
              <a:t>aluée</a:t>
            </a:r>
            <a:r>
              <a:rPr lang="fr-FR" sz="4000" dirty="0"/>
              <a:t> par le score Epices, la perspective temporelle par </a:t>
            </a:r>
            <a:r>
              <a:rPr lang="fr-FR" sz="4000" dirty="0" smtClean="0"/>
              <a:t>la version </a:t>
            </a:r>
            <a:r>
              <a:rPr lang="fr-FR" sz="4000" dirty="0"/>
              <a:t>courte du </a:t>
            </a:r>
            <a:r>
              <a:rPr lang="fr-FR" sz="4000" dirty="0" err="1"/>
              <a:t>Zimbardo</a:t>
            </a:r>
            <a:r>
              <a:rPr lang="fr-FR" sz="4000" dirty="0"/>
              <a:t> Time Perspective </a:t>
            </a:r>
            <a:r>
              <a:rPr lang="fr-FR" sz="4000" dirty="0" err="1"/>
              <a:t>Inventory</a:t>
            </a:r>
            <a:r>
              <a:rPr lang="fr-FR" sz="4000" dirty="0"/>
              <a:t>. Des informations sur le </a:t>
            </a:r>
            <a:r>
              <a:rPr lang="fr-FR" sz="4000" dirty="0" smtClean="0"/>
              <a:t>tabagisme, les </a:t>
            </a:r>
            <a:r>
              <a:rPr lang="fr-FR" sz="4000" dirty="0"/>
              <a:t>comportements et le sevrage ont été recueillies. Les personnes en situation de </a:t>
            </a:r>
            <a:r>
              <a:rPr lang="fr-FR" sz="4000" dirty="0" smtClean="0"/>
              <a:t>précarité, comparativement </a:t>
            </a:r>
            <a:r>
              <a:rPr lang="fr-FR" sz="4000" dirty="0"/>
              <a:t>aux non précaires, arrêtent davantage de fumer pour des </a:t>
            </a:r>
            <a:r>
              <a:rPr lang="fr-FR" sz="4000" dirty="0" smtClean="0"/>
              <a:t>raisons financières </a:t>
            </a:r>
            <a:r>
              <a:rPr lang="fr-FR" sz="4000" dirty="0"/>
              <a:t>(p &lt; 0,0001) et leurs tentatives sont plus souvent marquées d’échec (p = 0,006</a:t>
            </a:r>
            <a:r>
              <a:rPr lang="fr-FR" sz="4000" dirty="0" smtClean="0"/>
              <a:t>). Elles </a:t>
            </a:r>
            <a:r>
              <a:rPr lang="fr-FR" sz="4000" dirty="0"/>
              <a:t>présentent plus fréquemment des troubles </a:t>
            </a:r>
            <a:r>
              <a:rPr lang="fr-FR" sz="4000" dirty="0" err="1"/>
              <a:t>anxiodépressifs</a:t>
            </a:r>
            <a:r>
              <a:rPr lang="fr-FR" sz="4000" dirty="0"/>
              <a:t> (p &lt; 0,0001) et un </a:t>
            </a:r>
            <a:r>
              <a:rPr lang="fr-FR" sz="4000" dirty="0" smtClean="0"/>
              <a:t>niveau de </a:t>
            </a:r>
            <a:r>
              <a:rPr lang="fr-FR" sz="4000" dirty="0"/>
              <a:t>dépendance nicotinique supérieur (p &lt; 0,0001). Les dimensions temporelles « </a:t>
            </a:r>
            <a:r>
              <a:rPr lang="fr-FR" sz="4000" dirty="0" smtClean="0"/>
              <a:t>Passé Négatif </a:t>
            </a:r>
            <a:r>
              <a:rPr lang="fr-FR" sz="4000" dirty="0"/>
              <a:t>» et « Présent Fataliste » vers lesquelles elles sont plus orientées (p &lt; 0,0001) </a:t>
            </a:r>
            <a:r>
              <a:rPr lang="fr-FR" sz="4000" dirty="0" smtClean="0"/>
              <a:t>sont associées </a:t>
            </a:r>
            <a:r>
              <a:rPr lang="fr-FR" sz="4000" dirty="0"/>
              <a:t>à l’échec de la tentative d’arrêt du tabagisme. En revanche, la dimension « Futur </a:t>
            </a:r>
            <a:r>
              <a:rPr lang="fr-FR" sz="4000" dirty="0" smtClean="0"/>
              <a:t>» où </a:t>
            </a:r>
            <a:r>
              <a:rPr lang="fr-FR" sz="4000" dirty="0"/>
              <a:t>elles se projettent moins (p &lt; 0,0002) est un facteur prédictif de la réussite du </a:t>
            </a:r>
            <a:r>
              <a:rPr lang="fr-FR" sz="4000" dirty="0" smtClean="0"/>
              <a:t>sevrage. Les </a:t>
            </a:r>
            <a:r>
              <a:rPr lang="fr-FR" sz="4000" dirty="0"/>
              <a:t>résultats soulignent l’importance de la prise en compte de la précarité et de </a:t>
            </a:r>
            <a:r>
              <a:rPr lang="fr-FR" sz="4000" dirty="0" smtClean="0"/>
              <a:t>l’orientation temporelle </a:t>
            </a:r>
            <a:r>
              <a:rPr lang="fr-FR" sz="4000" dirty="0"/>
              <a:t>des patients pour conduire l’aide à l’arrêt de ces </a:t>
            </a:r>
            <a:r>
              <a:rPr lang="fr-FR" sz="4000" dirty="0" smtClean="0"/>
              <a:t>fumeurs.</a:t>
            </a:r>
          </a:p>
          <a:p>
            <a:pPr marL="0" indent="0">
              <a:buNone/>
            </a:pPr>
            <a:r>
              <a:rPr lang="fr-FR" dirty="0" smtClean="0"/>
              <a:t>Mots-clés </a:t>
            </a:r>
            <a:r>
              <a:rPr lang="fr-FR" dirty="0"/>
              <a:t>: Précarité - perspective temporelle - sevrage tabagique - dépendance à la nicotine </a:t>
            </a:r>
            <a:r>
              <a:rPr lang="fr-FR" dirty="0" smtClean="0"/>
              <a:t>-</a:t>
            </a:r>
            <a:r>
              <a:rPr lang="en-CA" dirty="0" err="1" smtClean="0"/>
              <a:t>tabagisme</a:t>
            </a:r>
            <a:r>
              <a:rPr lang="en-CA" dirty="0"/>
              <a:t>.</a:t>
            </a:r>
            <a:endParaRPr lang="en-CA" u="sng" dirty="0" smtClean="0"/>
          </a:p>
          <a:p>
            <a:endParaRPr lang="en-CA" dirty="0"/>
          </a:p>
        </p:txBody>
      </p:sp>
      <p:sp>
        <p:nvSpPr>
          <p:cNvPr id="4" name="Slide Number Placeholder 3"/>
          <p:cNvSpPr>
            <a:spLocks noGrp="1"/>
          </p:cNvSpPr>
          <p:nvPr>
            <p:ph type="sldNum" sz="quarter" idx="12"/>
          </p:nvPr>
        </p:nvSpPr>
        <p:spPr/>
        <p:txBody>
          <a:bodyPr/>
          <a:lstStyle/>
          <a:p>
            <a:fld id="{EC7BFC8F-96C8-4FD3-A828-234E02AD8ACB}" type="slidenum">
              <a:rPr lang="en-CA" smtClean="0"/>
              <a:pPr/>
              <a:t>12</a:t>
            </a:fld>
            <a:endParaRPr lang="en-CA"/>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Questions à vous </a:t>
            </a:r>
            <a:r>
              <a:rPr lang="fr-CA" dirty="0" smtClean="0"/>
              <a:t>poser</a:t>
            </a:r>
            <a:r>
              <a:rPr lang="en-CA" sz="1200" dirty="0" smtClean="0"/>
              <a:t>1,3</a:t>
            </a:r>
            <a:endParaRPr lang="en-CA" dirty="0"/>
          </a:p>
        </p:txBody>
      </p:sp>
      <p:sp>
        <p:nvSpPr>
          <p:cNvPr id="3" name="Content Placeholder 2"/>
          <p:cNvSpPr>
            <a:spLocks noGrp="1"/>
          </p:cNvSpPr>
          <p:nvPr>
            <p:ph idx="1"/>
          </p:nvPr>
        </p:nvSpPr>
        <p:spPr/>
        <p:txBody>
          <a:bodyPr>
            <a:normAutofit fontScale="92500" lnSpcReduction="20000"/>
          </a:bodyPr>
          <a:lstStyle/>
          <a:p>
            <a:pPr marL="514350" lvl="0" indent="-514350">
              <a:buFont typeface="+mj-lt"/>
              <a:buAutoNum type="arabicPeriod"/>
            </a:pPr>
            <a:r>
              <a:rPr lang="fr-CA" dirty="0"/>
              <a:t>Est-ce que l’étude pourrait s’avérer utile par rapport à votre situation?</a:t>
            </a:r>
            <a:endParaRPr lang="en-CA" dirty="0"/>
          </a:p>
          <a:p>
            <a:pPr marL="514350" lvl="0" indent="-514350">
              <a:buFont typeface="+mj-lt"/>
              <a:buAutoNum type="arabicPeriod"/>
            </a:pPr>
            <a:r>
              <a:rPr lang="fr-CA" dirty="0"/>
              <a:t>L’application des résultats serait-elle conforme aux normes et aux politiques de votre organisme?</a:t>
            </a:r>
            <a:endParaRPr lang="en-CA" dirty="0"/>
          </a:p>
          <a:p>
            <a:pPr marL="514350" lvl="0" indent="-514350">
              <a:buFont typeface="+mj-lt"/>
              <a:buAutoNum type="arabicPeriod"/>
            </a:pPr>
            <a:r>
              <a:rPr lang="fr-CA" dirty="0"/>
              <a:t>Est-il raisonnable de mettre en œuvre les conclusions de l’étude?</a:t>
            </a:r>
            <a:endParaRPr lang="en-CA" dirty="0"/>
          </a:p>
          <a:p>
            <a:pPr marL="514350" lvl="0" indent="-514350">
              <a:buFont typeface="+mj-lt"/>
              <a:buAutoNum type="arabicPeriod"/>
            </a:pPr>
            <a:r>
              <a:rPr lang="fr-CA" dirty="0"/>
              <a:t>Quels sont les avantages et les obstacles?</a:t>
            </a:r>
            <a:endParaRPr lang="en-CA" dirty="0"/>
          </a:p>
          <a:p>
            <a:pPr marL="514350" lvl="0" indent="-514350">
              <a:buFont typeface="+mj-lt"/>
              <a:buAutoNum type="arabicPeriod"/>
            </a:pPr>
            <a:r>
              <a:rPr lang="fr-CA" dirty="0"/>
              <a:t>Dans quelle mesure la conception de recherche est-elle solide?</a:t>
            </a:r>
            <a:endParaRPr lang="en-CA" dirty="0"/>
          </a:p>
        </p:txBody>
      </p:sp>
      <p:sp>
        <p:nvSpPr>
          <p:cNvPr id="4" name="Slide Number Placeholder 3"/>
          <p:cNvSpPr>
            <a:spLocks noGrp="1"/>
          </p:cNvSpPr>
          <p:nvPr>
            <p:ph type="sldNum" sz="quarter" idx="12"/>
          </p:nvPr>
        </p:nvSpPr>
        <p:spPr/>
        <p:txBody>
          <a:bodyPr/>
          <a:lstStyle/>
          <a:p>
            <a:fld id="{EC7BFC8F-96C8-4FD3-A828-234E02AD8ACB}" type="slidenum">
              <a:rPr lang="en-CA" smtClean="0"/>
              <a:pPr/>
              <a:t>13</a:t>
            </a:fld>
            <a:endParaRPr lang="en-CA"/>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yping Hands.jpg"/>
          <p:cNvPicPr>
            <a:picLocks noChangeAspect="1"/>
          </p:cNvPicPr>
          <p:nvPr/>
        </p:nvPicPr>
        <p:blipFill>
          <a:blip r:embed="rId3" cstate="print"/>
          <a:stretch>
            <a:fillRect/>
          </a:stretch>
        </p:blipFill>
        <p:spPr>
          <a:xfrm>
            <a:off x="4355976" y="1443308"/>
            <a:ext cx="3779912" cy="3641875"/>
          </a:xfrm>
          <a:prstGeom prst="rect">
            <a:avLst/>
          </a:prstGeom>
        </p:spPr>
      </p:pic>
      <p:sp>
        <p:nvSpPr>
          <p:cNvPr id="2" name="Title 1"/>
          <p:cNvSpPr>
            <a:spLocks noGrp="1"/>
          </p:cNvSpPr>
          <p:nvPr>
            <p:ph type="title"/>
          </p:nvPr>
        </p:nvSpPr>
        <p:spPr/>
        <p:txBody>
          <a:bodyPr>
            <a:normAutofit fontScale="90000"/>
          </a:bodyPr>
          <a:lstStyle/>
          <a:p>
            <a:r>
              <a:rPr lang="fr-CA" dirty="0"/>
              <a:t>Utilisation de sites Web pour récupérer des données </a:t>
            </a:r>
            <a:r>
              <a:rPr lang="fr-CA" dirty="0" smtClean="0"/>
              <a:t>probantes</a:t>
            </a:r>
            <a:r>
              <a:rPr lang="en-CA" sz="1200" dirty="0" smtClean="0"/>
              <a:t>1,3</a:t>
            </a:r>
            <a:endParaRPr lang="en-CA" dirty="0"/>
          </a:p>
        </p:txBody>
      </p:sp>
      <p:sp>
        <p:nvSpPr>
          <p:cNvPr id="3" name="Content Placeholder 2"/>
          <p:cNvSpPr>
            <a:spLocks noGrp="1"/>
          </p:cNvSpPr>
          <p:nvPr>
            <p:ph idx="1"/>
          </p:nvPr>
        </p:nvSpPr>
        <p:spPr/>
        <p:txBody>
          <a:bodyPr>
            <a:normAutofit lnSpcReduction="10000"/>
          </a:bodyPr>
          <a:lstStyle/>
          <a:p>
            <a:pPr lvl="0"/>
            <a:r>
              <a:rPr lang="fr-CA" dirty="0"/>
              <a:t>Avantages :</a:t>
            </a:r>
            <a:endParaRPr lang="en-CA" dirty="0"/>
          </a:p>
          <a:p>
            <a:pPr lvl="1"/>
            <a:r>
              <a:rPr lang="fr-CA" dirty="0"/>
              <a:t>Rapide</a:t>
            </a:r>
            <a:endParaRPr lang="en-CA" dirty="0"/>
          </a:p>
          <a:p>
            <a:pPr lvl="1"/>
            <a:r>
              <a:rPr lang="fr-CA" dirty="0"/>
              <a:t>Accès à une grande </a:t>
            </a:r>
            <a:endParaRPr lang="fr-CA" dirty="0" smtClean="0"/>
          </a:p>
          <a:p>
            <a:pPr marL="457200" lvl="1" indent="0">
              <a:buNone/>
            </a:pPr>
            <a:r>
              <a:rPr lang="fr-CA" dirty="0"/>
              <a:t> </a:t>
            </a:r>
            <a:r>
              <a:rPr lang="fr-CA" dirty="0" smtClean="0"/>
              <a:t>  quantité </a:t>
            </a:r>
            <a:r>
              <a:rPr lang="fr-CA" dirty="0"/>
              <a:t>de </a:t>
            </a:r>
            <a:endParaRPr lang="fr-CA" dirty="0" smtClean="0"/>
          </a:p>
          <a:p>
            <a:pPr marL="457200" lvl="1" indent="0">
              <a:buNone/>
            </a:pPr>
            <a:r>
              <a:rPr lang="fr-CA" dirty="0"/>
              <a:t> </a:t>
            </a:r>
            <a:r>
              <a:rPr lang="fr-CA" dirty="0" smtClean="0"/>
              <a:t>  renseignements</a:t>
            </a:r>
            <a:endParaRPr lang="en-CA" dirty="0"/>
          </a:p>
          <a:p>
            <a:pPr lvl="0"/>
            <a:r>
              <a:rPr lang="fr-CA" dirty="0"/>
              <a:t>Désavantages :</a:t>
            </a:r>
            <a:endParaRPr lang="en-CA" dirty="0"/>
          </a:p>
          <a:p>
            <a:pPr lvl="1"/>
            <a:r>
              <a:rPr lang="fr-CA" dirty="0"/>
              <a:t>Manque possible de </a:t>
            </a:r>
            <a:endParaRPr lang="fr-CA" dirty="0" smtClean="0"/>
          </a:p>
          <a:p>
            <a:pPr marL="457200" lvl="1" indent="0">
              <a:buNone/>
            </a:pPr>
            <a:r>
              <a:rPr lang="fr-CA" dirty="0" smtClean="0"/>
              <a:t>    qualité </a:t>
            </a:r>
            <a:r>
              <a:rPr lang="fr-CA" dirty="0"/>
              <a:t>des données probantes</a:t>
            </a:r>
            <a:endParaRPr lang="en-CA" dirty="0"/>
          </a:p>
          <a:p>
            <a:pPr lvl="1"/>
            <a:r>
              <a:rPr lang="fr-CA" dirty="0"/>
              <a:t>Grande quantité de sources à trier</a:t>
            </a:r>
            <a:endParaRPr lang="en-CA" dirty="0"/>
          </a:p>
          <a:p>
            <a:pPr lvl="1"/>
            <a:endParaRPr lang="en-CA" dirty="0" smtClean="0"/>
          </a:p>
          <a:p>
            <a:endParaRPr lang="en-CA" dirty="0"/>
          </a:p>
        </p:txBody>
      </p:sp>
      <p:sp>
        <p:nvSpPr>
          <p:cNvPr id="4" name="Slide Number Placeholder 3"/>
          <p:cNvSpPr>
            <a:spLocks noGrp="1"/>
          </p:cNvSpPr>
          <p:nvPr>
            <p:ph type="sldNum" sz="quarter" idx="12"/>
          </p:nvPr>
        </p:nvSpPr>
        <p:spPr/>
        <p:txBody>
          <a:bodyPr/>
          <a:lstStyle/>
          <a:p>
            <a:fld id="{EC7BFC8F-96C8-4FD3-A828-234E02AD8ACB}" type="slidenum">
              <a:rPr lang="en-CA" smtClean="0"/>
              <a:pPr/>
              <a:t>14</a:t>
            </a:fld>
            <a:endParaRPr lang="en-CA"/>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496944" cy="1143000"/>
          </a:xfrm>
        </p:spPr>
        <p:txBody>
          <a:bodyPr>
            <a:normAutofit fontScale="90000"/>
          </a:bodyPr>
          <a:lstStyle/>
          <a:p>
            <a:r>
              <a:rPr lang="fr-CA" dirty="0"/>
              <a:t>Recherche de données probantes sur </a:t>
            </a:r>
            <a:r>
              <a:rPr lang="fr-CA" dirty="0" smtClean="0"/>
              <a:t>Internet</a:t>
            </a:r>
            <a:r>
              <a:rPr lang="en-CA" sz="1200" dirty="0" smtClean="0"/>
              <a:t>1,3</a:t>
            </a:r>
            <a:endParaRPr lang="en-CA" dirty="0"/>
          </a:p>
        </p:txBody>
      </p:sp>
      <p:sp>
        <p:nvSpPr>
          <p:cNvPr id="3" name="Content Placeholder 2"/>
          <p:cNvSpPr>
            <a:spLocks noGrp="1"/>
          </p:cNvSpPr>
          <p:nvPr>
            <p:ph idx="1"/>
          </p:nvPr>
        </p:nvSpPr>
        <p:spPr>
          <a:xfrm>
            <a:off x="457200" y="1600200"/>
            <a:ext cx="8229600" cy="4781128"/>
          </a:xfrm>
        </p:spPr>
        <p:txBody>
          <a:bodyPr>
            <a:normAutofit lnSpcReduction="10000"/>
          </a:bodyPr>
          <a:lstStyle/>
          <a:p>
            <a:pPr lvl="0"/>
            <a:r>
              <a:rPr lang="fr-CA" dirty="0"/>
              <a:t>2 façons </a:t>
            </a:r>
            <a:r>
              <a:rPr lang="fr-CA" dirty="0" smtClean="0"/>
              <a:t>:</a:t>
            </a:r>
            <a:endParaRPr lang="en-CA" dirty="0"/>
          </a:p>
          <a:p>
            <a:pPr marL="914400" lvl="1" indent="-514350">
              <a:buAutoNum type="arabicPeriod"/>
            </a:pPr>
            <a:r>
              <a:rPr lang="fr-CA" dirty="0" smtClean="0"/>
              <a:t>déterminer </a:t>
            </a:r>
            <a:r>
              <a:rPr lang="fr-CA" dirty="0"/>
              <a:t>des sites Web crédibles et y chercher </a:t>
            </a:r>
            <a:r>
              <a:rPr lang="fr-CA" dirty="0" smtClean="0"/>
              <a:t> des </a:t>
            </a:r>
            <a:r>
              <a:rPr lang="fr-CA" dirty="0"/>
              <a:t>données probantes liées à votre sujet, </a:t>
            </a:r>
            <a:r>
              <a:rPr lang="fr-CA" dirty="0" smtClean="0"/>
              <a:t>ou</a:t>
            </a:r>
            <a:endParaRPr lang="en-CA" dirty="0"/>
          </a:p>
          <a:p>
            <a:pPr marL="914400" lvl="1" indent="-514350">
              <a:buAutoNum type="arabicPeriod"/>
            </a:pPr>
            <a:r>
              <a:rPr lang="fr-CA" dirty="0" smtClean="0"/>
              <a:t>utiliser </a:t>
            </a:r>
            <a:r>
              <a:rPr lang="fr-CA" dirty="0"/>
              <a:t>un moteur de recherche (p. ex., Google) pour effectuer des recherches sur votre sujet (p. ex., cesser de fumer), puis passer en revue les résultats afin de relever ceux provenant de sources crédibles.</a:t>
            </a:r>
            <a:endParaRPr lang="en-CA" dirty="0"/>
          </a:p>
          <a:p>
            <a:pPr lvl="0"/>
            <a:r>
              <a:rPr lang="fr-CA" dirty="0"/>
              <a:t>Les deux méthodes de recherche vous obligent à </a:t>
            </a:r>
            <a:r>
              <a:rPr lang="fr-CA" u="sng" dirty="0"/>
              <a:t>évaluer la qualité de la source</a:t>
            </a:r>
            <a:r>
              <a:rPr lang="fr-CA" dirty="0"/>
              <a:t>.</a:t>
            </a:r>
            <a:endParaRPr lang="en-CA" dirty="0"/>
          </a:p>
        </p:txBody>
      </p:sp>
      <p:sp>
        <p:nvSpPr>
          <p:cNvPr id="4" name="Slide Number Placeholder 3"/>
          <p:cNvSpPr>
            <a:spLocks noGrp="1"/>
          </p:cNvSpPr>
          <p:nvPr>
            <p:ph type="sldNum" sz="quarter" idx="12"/>
          </p:nvPr>
        </p:nvSpPr>
        <p:spPr/>
        <p:txBody>
          <a:bodyPr/>
          <a:lstStyle/>
          <a:p>
            <a:fld id="{EC7BFC8F-96C8-4FD3-A828-234E02AD8ACB}" type="slidenum">
              <a:rPr lang="en-CA" smtClean="0"/>
              <a:pPr/>
              <a:t>15</a:t>
            </a:fld>
            <a:endParaRPr lang="en-CA"/>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lasses, book, laptop.jpg"/>
          <p:cNvPicPr>
            <a:picLocks noChangeAspect="1"/>
          </p:cNvPicPr>
          <p:nvPr/>
        </p:nvPicPr>
        <p:blipFill>
          <a:blip r:embed="rId3" cstate="print"/>
          <a:stretch>
            <a:fillRect/>
          </a:stretch>
        </p:blipFill>
        <p:spPr>
          <a:xfrm>
            <a:off x="6444208" y="4798961"/>
            <a:ext cx="2699792" cy="2059039"/>
          </a:xfrm>
          <a:prstGeom prst="rect">
            <a:avLst/>
          </a:prstGeom>
        </p:spPr>
      </p:pic>
      <p:sp>
        <p:nvSpPr>
          <p:cNvPr id="2" name="Title 1"/>
          <p:cNvSpPr>
            <a:spLocks noGrp="1"/>
          </p:cNvSpPr>
          <p:nvPr>
            <p:ph type="title"/>
          </p:nvPr>
        </p:nvSpPr>
        <p:spPr/>
        <p:txBody>
          <a:bodyPr>
            <a:normAutofit fontScale="90000"/>
          </a:bodyPr>
          <a:lstStyle/>
          <a:p>
            <a:r>
              <a:rPr lang="fr-CA" dirty="0"/>
              <a:t>Examen des sites Web relativement à la </a:t>
            </a:r>
            <a:r>
              <a:rPr lang="fr-CA" dirty="0" smtClean="0"/>
              <a:t>qualité</a:t>
            </a:r>
            <a:r>
              <a:rPr lang="en-CA" sz="1200" dirty="0" smtClean="0"/>
              <a:t>1,3</a:t>
            </a:r>
            <a:endParaRPr lang="en-CA" dirty="0"/>
          </a:p>
        </p:txBody>
      </p:sp>
      <p:sp>
        <p:nvSpPr>
          <p:cNvPr id="3" name="Content Placeholder 2"/>
          <p:cNvSpPr>
            <a:spLocks noGrp="1"/>
          </p:cNvSpPr>
          <p:nvPr>
            <p:ph idx="1"/>
          </p:nvPr>
        </p:nvSpPr>
        <p:spPr>
          <a:xfrm>
            <a:off x="539552" y="1700808"/>
            <a:ext cx="8229600" cy="4896544"/>
          </a:xfrm>
        </p:spPr>
        <p:txBody>
          <a:bodyPr>
            <a:noAutofit/>
          </a:bodyPr>
          <a:lstStyle/>
          <a:p>
            <a:pPr lvl="0"/>
            <a:r>
              <a:rPr lang="fr-CA" sz="3600" dirty="0"/>
              <a:t>Organisation et but</a:t>
            </a:r>
            <a:endParaRPr lang="en-CA" sz="3600" dirty="0"/>
          </a:p>
          <a:p>
            <a:pPr lvl="0"/>
            <a:r>
              <a:rPr lang="fr-CA" sz="3600" dirty="0"/>
              <a:t>Titres de compétences et biais des auteurs</a:t>
            </a:r>
            <a:endParaRPr lang="en-CA" sz="3600" dirty="0"/>
          </a:p>
          <a:p>
            <a:pPr lvl="0"/>
            <a:r>
              <a:rPr lang="fr-CA" sz="3600" dirty="0"/>
              <a:t>Contenu exact et vérifié</a:t>
            </a:r>
            <a:endParaRPr lang="en-CA" sz="3600" dirty="0"/>
          </a:p>
          <a:p>
            <a:pPr lvl="0"/>
            <a:r>
              <a:rPr lang="fr-CA" sz="3600" dirty="0"/>
              <a:t>Site Web et contenu maintenu et à jour</a:t>
            </a:r>
            <a:endParaRPr lang="en-CA" sz="3600" dirty="0"/>
          </a:p>
          <a:p>
            <a:pPr lvl="0"/>
            <a:r>
              <a:rPr lang="fr-CA" sz="3600" dirty="0"/>
              <a:t>Références claires</a:t>
            </a:r>
            <a:endParaRPr lang="en-CA" sz="3600" dirty="0"/>
          </a:p>
          <a:p>
            <a:pPr lvl="0"/>
            <a:r>
              <a:rPr lang="fr-CA" sz="3600" dirty="0"/>
              <a:t>Recommandations valides</a:t>
            </a:r>
            <a:endParaRPr lang="en-CA" sz="3600" dirty="0"/>
          </a:p>
          <a:p>
            <a:endParaRPr lang="en-CA" sz="3800" dirty="0" smtClean="0"/>
          </a:p>
        </p:txBody>
      </p:sp>
      <p:sp>
        <p:nvSpPr>
          <p:cNvPr id="4" name="Slide Number Placeholder 3"/>
          <p:cNvSpPr>
            <a:spLocks noGrp="1"/>
          </p:cNvSpPr>
          <p:nvPr>
            <p:ph type="sldNum" sz="quarter" idx="12"/>
          </p:nvPr>
        </p:nvSpPr>
        <p:spPr/>
        <p:txBody>
          <a:bodyPr/>
          <a:lstStyle/>
          <a:p>
            <a:fld id="{EC7BFC8F-96C8-4FD3-A828-234E02AD8ACB}" type="slidenum">
              <a:rPr lang="en-CA" smtClean="0"/>
              <a:pPr/>
              <a:t>16</a:t>
            </a:fld>
            <a:endParaRPr lang="en-CA"/>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Exemples de sites Web crédibles </a:t>
            </a:r>
            <a:r>
              <a:rPr lang="en-CA" sz="1200" dirty="0" smtClean="0"/>
              <a:t>3</a:t>
            </a:r>
            <a:endParaRPr lang="en-CA" dirty="0"/>
          </a:p>
        </p:txBody>
      </p:sp>
      <p:sp>
        <p:nvSpPr>
          <p:cNvPr id="3" name="Content Placeholder 2"/>
          <p:cNvSpPr>
            <a:spLocks noGrp="1"/>
          </p:cNvSpPr>
          <p:nvPr>
            <p:ph idx="1"/>
          </p:nvPr>
        </p:nvSpPr>
        <p:spPr>
          <a:xfrm>
            <a:off x="457200" y="1340768"/>
            <a:ext cx="8229600" cy="5040560"/>
          </a:xfrm>
        </p:spPr>
        <p:txBody>
          <a:bodyPr>
            <a:normAutofit/>
          </a:bodyPr>
          <a:lstStyle/>
          <a:p>
            <a:pPr lvl="0"/>
            <a:r>
              <a:rPr lang="fr-CA" dirty="0"/>
              <a:t>Agence de la santé publique du Canada – Le portail canadien des pratiques exemplaires en matière de promotion de la santé et de prévention des maladies chroniques</a:t>
            </a:r>
            <a:endParaRPr lang="en-CA" dirty="0"/>
          </a:p>
          <a:p>
            <a:pPr lvl="0"/>
            <a:r>
              <a:rPr lang="fr-CA" dirty="0"/>
              <a:t>Association des infirmières et infirmiers du Canada – portail INF-Fusion</a:t>
            </a:r>
            <a:endParaRPr lang="en-CA" dirty="0"/>
          </a:p>
          <a:p>
            <a:pPr lvl="0"/>
            <a:r>
              <a:rPr lang="fr-CA" dirty="0"/>
              <a:t>Association des infirmières et infirmiers autorisés de l’Ontario – programme Nursing Best Practice Guidelines</a:t>
            </a:r>
            <a:endParaRPr lang="en-CA" dirty="0"/>
          </a:p>
        </p:txBody>
      </p:sp>
      <p:sp>
        <p:nvSpPr>
          <p:cNvPr id="4" name="Slide Number Placeholder 3"/>
          <p:cNvSpPr>
            <a:spLocks noGrp="1"/>
          </p:cNvSpPr>
          <p:nvPr>
            <p:ph type="sldNum" sz="quarter" idx="12"/>
          </p:nvPr>
        </p:nvSpPr>
        <p:spPr/>
        <p:txBody>
          <a:bodyPr/>
          <a:lstStyle/>
          <a:p>
            <a:fld id="{EC7BFC8F-96C8-4FD3-A828-234E02AD8ACB}" type="slidenum">
              <a:rPr lang="en-CA" smtClean="0"/>
              <a:pPr/>
              <a:t>17</a:t>
            </a:fld>
            <a:endParaRPr lang="en-CA"/>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C7BFC8F-96C8-4FD3-A828-234E02AD8ACB}" type="slidenum">
              <a:rPr lang="en-CA" smtClean="0"/>
              <a:pPr/>
              <a:t>18</a:t>
            </a:fld>
            <a:endParaRPr lang="en-CA"/>
          </a:p>
        </p:txBody>
      </p:sp>
      <p:pic>
        <p:nvPicPr>
          <p:cNvPr id="8" name="Picture 7"/>
          <p:cNvPicPr/>
          <p:nvPr/>
        </p:nvPicPr>
        <p:blipFill>
          <a:blip r:embed="rId3" cstate="print"/>
          <a:srcRect t="11830" r="86182" b="65989"/>
          <a:stretch>
            <a:fillRect/>
          </a:stretch>
        </p:blipFill>
        <p:spPr bwMode="auto">
          <a:xfrm>
            <a:off x="8028385" y="0"/>
            <a:ext cx="1115616" cy="980728"/>
          </a:xfrm>
          <a:prstGeom prst="rect">
            <a:avLst/>
          </a:prstGeom>
          <a:noFill/>
          <a:ln w="9525">
            <a:noFill/>
            <a:miter lim="800000"/>
            <a:headEnd/>
            <a:tailEnd/>
          </a:ln>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4" y="0"/>
            <a:ext cx="9140676" cy="5597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C7BFC8F-96C8-4FD3-A828-234E02AD8ACB}" type="slidenum">
              <a:rPr lang="en-CA" smtClean="0"/>
              <a:pPr/>
              <a:t>19</a:t>
            </a:fld>
            <a:endParaRPr lang="en-CA"/>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189682"/>
            <a:ext cx="9180512" cy="5626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51920" y="404664"/>
            <a:ext cx="5540152" cy="2160240"/>
          </a:xfrm>
        </p:spPr>
        <p:txBody>
          <a:bodyPr>
            <a:normAutofit fontScale="90000"/>
          </a:bodyPr>
          <a:lstStyle/>
          <a:p>
            <a:r>
              <a:rPr lang="fr-CA" dirty="0"/>
              <a:t>Fournir des soins infirmiers éclairés par </a:t>
            </a:r>
            <a:r>
              <a:rPr lang="fr-CA" dirty="0" smtClean="0"/>
              <a:t/>
            </a:r>
            <a:br>
              <a:rPr lang="fr-CA" dirty="0" smtClean="0"/>
            </a:br>
            <a:r>
              <a:rPr lang="fr-CA" dirty="0" smtClean="0"/>
              <a:t>des </a:t>
            </a:r>
            <a:r>
              <a:rPr lang="fr-CA" dirty="0"/>
              <a:t>données </a:t>
            </a:r>
            <a:r>
              <a:rPr lang="fr-CA" dirty="0" smtClean="0"/>
              <a:t>probantes:</a:t>
            </a:r>
            <a:r>
              <a:rPr lang="en-CA" dirty="0" smtClean="0"/>
              <a:t/>
            </a:r>
            <a:br>
              <a:rPr lang="en-CA" dirty="0" smtClean="0"/>
            </a:br>
            <a:endParaRPr lang="en-CA" dirty="0"/>
          </a:p>
        </p:txBody>
      </p:sp>
      <p:sp>
        <p:nvSpPr>
          <p:cNvPr id="3" name="Subtitle 2"/>
          <p:cNvSpPr>
            <a:spLocks noGrp="1"/>
          </p:cNvSpPr>
          <p:nvPr>
            <p:ph type="subTitle" idx="1"/>
          </p:nvPr>
        </p:nvSpPr>
        <p:spPr>
          <a:xfrm>
            <a:off x="4211960" y="2276872"/>
            <a:ext cx="4788024" cy="3024336"/>
          </a:xfrm>
        </p:spPr>
        <p:txBody>
          <a:bodyPr>
            <a:noAutofit/>
          </a:bodyPr>
          <a:lstStyle/>
          <a:p>
            <a:r>
              <a:rPr lang="fr-CA" sz="4800" dirty="0"/>
              <a:t>C</a:t>
            </a:r>
            <a:r>
              <a:rPr lang="fr-CA" sz="4800" dirty="0" smtClean="0"/>
              <a:t>ollecte</a:t>
            </a:r>
            <a:r>
              <a:rPr lang="fr-CA" sz="4800" dirty="0"/>
              <a:t>, évaluation et utilisation de renseignements et de connaissances</a:t>
            </a:r>
            <a:endParaRPr lang="en-CA" sz="4800" dirty="0" smtClean="0"/>
          </a:p>
        </p:txBody>
      </p:sp>
      <p:sp>
        <p:nvSpPr>
          <p:cNvPr id="4" name="Slide Number Placeholder 3"/>
          <p:cNvSpPr>
            <a:spLocks noGrp="1"/>
          </p:cNvSpPr>
          <p:nvPr>
            <p:ph type="sldNum" sz="quarter" idx="12"/>
          </p:nvPr>
        </p:nvSpPr>
        <p:spPr/>
        <p:txBody>
          <a:bodyPr/>
          <a:lstStyle/>
          <a:p>
            <a:fld id="{EC7BFC8F-96C8-4FD3-A828-234E02AD8ACB}" type="slidenum">
              <a:rPr lang="en-CA" smtClean="0"/>
              <a:pPr/>
              <a:t>2</a:t>
            </a:fld>
            <a:endParaRPr lang="en-CA"/>
          </a:p>
        </p:txBody>
      </p:sp>
      <p:pic>
        <p:nvPicPr>
          <p:cNvPr id="5" name="Picture 4" descr="Laptop.jpg"/>
          <p:cNvPicPr>
            <a:picLocks noChangeAspect="1"/>
          </p:cNvPicPr>
          <p:nvPr/>
        </p:nvPicPr>
        <p:blipFill>
          <a:blip r:embed="rId3" cstate="print"/>
          <a:stretch>
            <a:fillRect/>
          </a:stretch>
        </p:blipFill>
        <p:spPr>
          <a:xfrm>
            <a:off x="-468560" y="0"/>
            <a:ext cx="4558974" cy="68580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cstate="print"/>
          <a:srcRect l="18184" t="17375" r="20035" b="40270"/>
          <a:stretch>
            <a:fillRect/>
          </a:stretch>
        </p:blipFill>
        <p:spPr bwMode="auto">
          <a:xfrm>
            <a:off x="0" y="3933057"/>
            <a:ext cx="9144000" cy="2924944"/>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EC7BFC8F-96C8-4FD3-A828-234E02AD8ACB}" type="slidenum">
              <a:rPr lang="en-CA" smtClean="0"/>
              <a:pPr/>
              <a:t>20</a:t>
            </a:fld>
            <a:endParaRPr lang="en-CA"/>
          </a:p>
        </p:txBody>
      </p:sp>
      <p:pic>
        <p:nvPicPr>
          <p:cNvPr id="5" name="Picture 4"/>
          <p:cNvPicPr/>
          <p:nvPr/>
        </p:nvPicPr>
        <p:blipFill>
          <a:blip r:embed="rId4" cstate="print"/>
          <a:srcRect l="18288" t="17560" r="19851" b="22366"/>
          <a:stretch>
            <a:fillRect/>
          </a:stretch>
        </p:blipFill>
        <p:spPr bwMode="auto">
          <a:xfrm>
            <a:off x="0" y="0"/>
            <a:ext cx="9144000" cy="40050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dirty="0"/>
              <a:t>Lignes directrices cliniques ou sur les pratiques </a:t>
            </a:r>
            <a:r>
              <a:rPr lang="fr-CA" dirty="0" smtClean="0"/>
              <a:t>exemplaires</a:t>
            </a:r>
            <a:r>
              <a:rPr lang="en-CA" sz="1200" dirty="0" smtClean="0"/>
              <a:t>1</a:t>
            </a:r>
            <a:r>
              <a:rPr lang="en-CA" dirty="0" smtClean="0"/>
              <a:t> </a:t>
            </a:r>
            <a:endParaRPr lang="en-CA" dirty="0"/>
          </a:p>
        </p:txBody>
      </p:sp>
      <p:sp>
        <p:nvSpPr>
          <p:cNvPr id="3" name="Content Placeholder 2"/>
          <p:cNvSpPr>
            <a:spLocks noGrp="1"/>
          </p:cNvSpPr>
          <p:nvPr>
            <p:ph idx="1"/>
          </p:nvPr>
        </p:nvSpPr>
        <p:spPr/>
        <p:txBody>
          <a:bodyPr>
            <a:normAutofit fontScale="92500" lnSpcReduction="10000"/>
          </a:bodyPr>
          <a:lstStyle/>
          <a:p>
            <a:pPr lvl="0"/>
            <a:r>
              <a:rPr lang="fr-CA" dirty="0"/>
              <a:t>Il n’est généralement pas possible d’effectuer une recherche dans des bases de données ou sur Internet pour toutes les questions cliniques.</a:t>
            </a:r>
            <a:endParaRPr lang="en-CA" dirty="0"/>
          </a:p>
          <a:p>
            <a:pPr lvl="0"/>
            <a:r>
              <a:rPr lang="fr-CA" dirty="0"/>
              <a:t>Les lignes directrices sur la pratique permettent de récupérer de l’information de recherche dont la qualité a déjà été évaluée et qui a déjà été mise en œuvre dans la pratique clinique.</a:t>
            </a:r>
            <a:endParaRPr lang="en-CA" dirty="0"/>
          </a:p>
          <a:p>
            <a:pPr lvl="0"/>
            <a:r>
              <a:rPr lang="fr-CA" dirty="0"/>
              <a:t>De nombreuses lignes directrices sont disponibles gratuitement en ligne (p. ex., Association des infirmières et infirmiers autorisés de l’Ontario).</a:t>
            </a:r>
            <a:endParaRPr lang="en-CA" dirty="0"/>
          </a:p>
        </p:txBody>
      </p:sp>
      <p:sp>
        <p:nvSpPr>
          <p:cNvPr id="4" name="Slide Number Placeholder 3"/>
          <p:cNvSpPr>
            <a:spLocks noGrp="1"/>
          </p:cNvSpPr>
          <p:nvPr>
            <p:ph type="sldNum" sz="quarter" idx="12"/>
          </p:nvPr>
        </p:nvSpPr>
        <p:spPr/>
        <p:txBody>
          <a:bodyPr/>
          <a:lstStyle/>
          <a:p>
            <a:fld id="{EC7BFC8F-96C8-4FD3-A828-234E02AD8ACB}" type="slidenum">
              <a:rPr lang="en-CA" smtClean="0"/>
              <a:pPr/>
              <a:t>21</a:t>
            </a:fld>
            <a:endParaRPr lang="en-CA"/>
          </a:p>
        </p:txBody>
      </p:sp>
    </p:spTree>
    <p:extLst>
      <p:ext uri="{BB962C8B-B14F-4D97-AF65-F5344CB8AC3E}">
        <p14:creationId xmlns:p14="http://schemas.microsoft.com/office/powerpoint/2010/main" val="1129338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C7BFC8F-96C8-4FD3-A828-234E02AD8ACB}" type="slidenum">
              <a:rPr lang="en-CA" smtClean="0"/>
              <a:pPr/>
              <a:t>22</a:t>
            </a:fld>
            <a:endParaRPr lang="en-CA"/>
          </a:p>
        </p:txBody>
      </p:sp>
      <p:pic>
        <p:nvPicPr>
          <p:cNvPr id="5" name="Picture 4"/>
          <p:cNvPicPr/>
          <p:nvPr/>
        </p:nvPicPr>
        <p:blipFill>
          <a:blip r:embed="rId3" cstate="print"/>
          <a:srcRect l="11314" t="7948" r="12745" b="7197"/>
          <a:stretch>
            <a:fillRect/>
          </a:stretch>
        </p:blipFill>
        <p:spPr bwMode="auto">
          <a:xfrm>
            <a:off x="0" y="260648"/>
            <a:ext cx="9144000" cy="6597352"/>
          </a:xfrm>
          <a:prstGeom prst="rect">
            <a:avLst/>
          </a:prstGeom>
          <a:noFill/>
          <a:ln w="9525">
            <a:noFill/>
            <a:miter lim="800000"/>
            <a:headEnd/>
            <a:tailEnd/>
          </a:ln>
        </p:spPr>
      </p:pic>
    </p:spTree>
    <p:extLst>
      <p:ext uri="{BB962C8B-B14F-4D97-AF65-F5344CB8AC3E}">
        <p14:creationId xmlns:p14="http://schemas.microsoft.com/office/powerpoint/2010/main" val="15847674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C7BFC8F-96C8-4FD3-A828-234E02AD8ACB}" type="slidenum">
              <a:rPr lang="en-CA" smtClean="0"/>
              <a:pPr/>
              <a:t>23</a:t>
            </a:fld>
            <a:endParaRPr lang="en-CA"/>
          </a:p>
        </p:txBody>
      </p:sp>
      <p:pic>
        <p:nvPicPr>
          <p:cNvPr id="6" name="Picture 5"/>
          <p:cNvPicPr/>
          <p:nvPr/>
        </p:nvPicPr>
        <p:blipFill>
          <a:blip r:embed="rId3" cstate="print"/>
          <a:srcRect l="17768" t="7948" r="7696" b="5730"/>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33412262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dirty="0"/>
              <a:t>Éducation des patients – Santé et Internet </a:t>
            </a:r>
            <a:r>
              <a:rPr lang="en-CA" sz="1200" dirty="0" smtClean="0"/>
              <a:t>4</a:t>
            </a:r>
            <a:endParaRPr lang="en-CA" dirty="0"/>
          </a:p>
        </p:txBody>
      </p:sp>
      <p:sp>
        <p:nvSpPr>
          <p:cNvPr id="3" name="Content Placeholder 2"/>
          <p:cNvSpPr>
            <a:spLocks noGrp="1"/>
          </p:cNvSpPr>
          <p:nvPr>
            <p:ph idx="1"/>
          </p:nvPr>
        </p:nvSpPr>
        <p:spPr>
          <a:xfrm>
            <a:off x="457200" y="1600200"/>
            <a:ext cx="8229600" cy="4853136"/>
          </a:xfrm>
        </p:spPr>
        <p:txBody>
          <a:bodyPr>
            <a:normAutofit lnSpcReduction="10000"/>
          </a:bodyPr>
          <a:lstStyle/>
          <a:p>
            <a:pPr lvl="0"/>
            <a:r>
              <a:rPr lang="fr-CA" dirty="0" smtClean="0"/>
              <a:t>Grâce </a:t>
            </a:r>
            <a:r>
              <a:rPr lang="fr-CA" dirty="0"/>
              <a:t>à un accès généralisé, plusieurs personnes effectuent des recherches sur Internet afin de trouver de l’information ou des outils relatifs à la santé.</a:t>
            </a:r>
            <a:endParaRPr lang="en-CA" dirty="0"/>
          </a:p>
          <a:p>
            <a:pPr lvl="1"/>
            <a:r>
              <a:rPr lang="fr-CA" dirty="0"/>
              <a:t>Exemple : Rechercher « mal de gorge » dans Google donne plus de 5 080 000 résultats.</a:t>
            </a:r>
            <a:r>
              <a:rPr lang="en-CA" sz="1600" dirty="0"/>
              <a:t> </a:t>
            </a:r>
            <a:endParaRPr lang="en-CA" dirty="0"/>
          </a:p>
          <a:p>
            <a:pPr lvl="0"/>
            <a:r>
              <a:rPr lang="fr-CA" dirty="0"/>
              <a:t>L’utilisation courante de téléphones intelligents permet aux gens d’avoir accès à Internet dans divers établissements.</a:t>
            </a:r>
            <a:endParaRPr lang="en-CA" dirty="0"/>
          </a:p>
          <a:p>
            <a:pPr>
              <a:buNone/>
            </a:pPr>
            <a:r>
              <a:rPr lang="en-CA" dirty="0" smtClean="0"/>
              <a:t> </a:t>
            </a:r>
            <a:endParaRPr lang="en-CA" dirty="0"/>
          </a:p>
          <a:p>
            <a:endParaRPr lang="en-CA" dirty="0" smtClean="0"/>
          </a:p>
          <a:p>
            <a:endParaRPr lang="en-CA" dirty="0"/>
          </a:p>
        </p:txBody>
      </p:sp>
      <p:sp>
        <p:nvSpPr>
          <p:cNvPr id="4" name="Slide Number Placeholder 3"/>
          <p:cNvSpPr>
            <a:spLocks noGrp="1"/>
          </p:cNvSpPr>
          <p:nvPr>
            <p:ph type="sldNum" sz="quarter" idx="12"/>
          </p:nvPr>
        </p:nvSpPr>
        <p:spPr/>
        <p:txBody>
          <a:bodyPr/>
          <a:lstStyle/>
          <a:p>
            <a:fld id="{EC7BFC8F-96C8-4FD3-A828-234E02AD8ACB}" type="slidenum">
              <a:rPr lang="en-CA" smtClean="0"/>
              <a:pPr/>
              <a:t>24</a:t>
            </a:fld>
            <a:endParaRPr lang="en-CA"/>
          </a:p>
        </p:txBody>
      </p:sp>
      <p:pic>
        <p:nvPicPr>
          <p:cNvPr id="5" name="Picture 4" descr="Smartphone.jpg"/>
          <p:cNvPicPr>
            <a:picLocks noChangeAspect="1"/>
          </p:cNvPicPr>
          <p:nvPr/>
        </p:nvPicPr>
        <p:blipFill>
          <a:blip r:embed="rId3" cstate="print"/>
          <a:stretch>
            <a:fillRect/>
          </a:stretch>
        </p:blipFill>
        <p:spPr>
          <a:xfrm>
            <a:off x="6935406" y="5445224"/>
            <a:ext cx="1381010" cy="978934"/>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a:t>Littératie</a:t>
            </a:r>
            <a:r>
              <a:rPr lang="fr-CA" dirty="0"/>
              <a:t> en santé</a:t>
            </a:r>
            <a:endParaRPr lang="en-CA" dirty="0"/>
          </a:p>
        </p:txBody>
      </p:sp>
      <p:sp>
        <p:nvSpPr>
          <p:cNvPr id="3" name="Content Placeholder 2"/>
          <p:cNvSpPr>
            <a:spLocks noGrp="1"/>
          </p:cNvSpPr>
          <p:nvPr>
            <p:ph idx="1"/>
          </p:nvPr>
        </p:nvSpPr>
        <p:spPr>
          <a:xfrm>
            <a:off x="3779912" y="1600200"/>
            <a:ext cx="4906888" cy="4925144"/>
          </a:xfrm>
        </p:spPr>
        <p:txBody>
          <a:bodyPr>
            <a:normAutofit fontScale="92500" lnSpcReduction="10000"/>
          </a:bodyPr>
          <a:lstStyle/>
          <a:p>
            <a:pPr lvl="0"/>
            <a:r>
              <a:rPr lang="fr-CA" dirty="0"/>
              <a:t>Les infirmières jouent un rôle clé dans le développement de compétences liées à la </a:t>
            </a:r>
            <a:r>
              <a:rPr lang="fr-CA" dirty="0" err="1"/>
              <a:t>littératie</a:t>
            </a:r>
            <a:r>
              <a:rPr lang="fr-CA" dirty="0"/>
              <a:t> en santé chez les patients en :</a:t>
            </a:r>
            <a:endParaRPr lang="en-CA" dirty="0"/>
          </a:p>
          <a:p>
            <a:pPr lvl="1"/>
            <a:r>
              <a:rPr lang="fr-CA" dirty="0"/>
              <a:t>les aidant à évaluer la qualité de l’information et des outils;</a:t>
            </a:r>
            <a:endParaRPr lang="en-CA" dirty="0"/>
          </a:p>
          <a:p>
            <a:pPr lvl="1"/>
            <a:r>
              <a:rPr lang="fr-CA" dirty="0"/>
              <a:t>leur faisant mieux connaître des outils et sources d’information appropriés.</a:t>
            </a:r>
            <a:endParaRPr lang="en-CA" dirty="0"/>
          </a:p>
          <a:p>
            <a:endParaRPr lang="en-CA" dirty="0"/>
          </a:p>
        </p:txBody>
      </p:sp>
      <p:sp>
        <p:nvSpPr>
          <p:cNvPr id="4" name="Slide Number Placeholder 3"/>
          <p:cNvSpPr>
            <a:spLocks noGrp="1"/>
          </p:cNvSpPr>
          <p:nvPr>
            <p:ph type="sldNum" sz="quarter" idx="12"/>
          </p:nvPr>
        </p:nvSpPr>
        <p:spPr/>
        <p:txBody>
          <a:bodyPr/>
          <a:lstStyle/>
          <a:p>
            <a:fld id="{EC7BFC8F-96C8-4FD3-A828-234E02AD8ACB}" type="slidenum">
              <a:rPr lang="en-CA" smtClean="0"/>
              <a:pPr/>
              <a:t>25</a:t>
            </a:fld>
            <a:endParaRPr lang="en-CA"/>
          </a:p>
        </p:txBody>
      </p:sp>
      <p:pic>
        <p:nvPicPr>
          <p:cNvPr id="5" name="Picture 4" descr="Grandma at computer.jpg"/>
          <p:cNvPicPr>
            <a:picLocks noChangeAspect="1"/>
          </p:cNvPicPr>
          <p:nvPr/>
        </p:nvPicPr>
        <p:blipFill>
          <a:blip r:embed="rId2" cstate="print"/>
          <a:stretch>
            <a:fillRect/>
          </a:stretch>
        </p:blipFill>
        <p:spPr>
          <a:xfrm>
            <a:off x="334964" y="1700808"/>
            <a:ext cx="3300932" cy="4176464"/>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Outils </a:t>
            </a:r>
            <a:r>
              <a:rPr lang="fr-CA" dirty="0" smtClean="0"/>
              <a:t>éducatifs</a:t>
            </a:r>
            <a:r>
              <a:rPr lang="en-CA" sz="1200" dirty="0" smtClean="0"/>
              <a:t>4</a:t>
            </a:r>
            <a:endParaRPr lang="en-CA" dirty="0"/>
          </a:p>
        </p:txBody>
      </p:sp>
      <p:sp>
        <p:nvSpPr>
          <p:cNvPr id="3" name="Content Placeholder 2"/>
          <p:cNvSpPr>
            <a:spLocks noGrp="1"/>
          </p:cNvSpPr>
          <p:nvPr>
            <p:ph idx="1"/>
          </p:nvPr>
        </p:nvSpPr>
        <p:spPr/>
        <p:txBody>
          <a:bodyPr/>
          <a:lstStyle/>
          <a:p>
            <a:pPr lvl="0"/>
            <a:r>
              <a:rPr lang="fr-CA" dirty="0"/>
              <a:t>Outils en ligne d’évaluation de la qualité</a:t>
            </a:r>
            <a:endParaRPr lang="en-CA" dirty="0"/>
          </a:p>
          <a:p>
            <a:pPr lvl="1"/>
            <a:r>
              <a:rPr lang="fr-CA" dirty="0"/>
              <a:t>« L’évaluation de l’information sur la santé en ligne » de l’Association canadienne de santé publique</a:t>
            </a:r>
            <a:endParaRPr lang="en-CA" dirty="0"/>
          </a:p>
          <a:p>
            <a:pPr lvl="0"/>
            <a:r>
              <a:rPr lang="fr-CA" dirty="0"/>
              <a:t>Sites Web d’organismes dignes de confiance</a:t>
            </a:r>
            <a:endParaRPr lang="en-CA" dirty="0"/>
          </a:p>
          <a:p>
            <a:pPr lvl="1"/>
            <a:r>
              <a:rPr lang="fr-CA" dirty="0"/>
              <a:t>P. ex., Santé Canada</a:t>
            </a:r>
            <a:endParaRPr lang="en-CA" dirty="0"/>
          </a:p>
          <a:p>
            <a:endParaRPr lang="en-CA" dirty="0" smtClean="0"/>
          </a:p>
          <a:p>
            <a:endParaRPr lang="en-CA" dirty="0"/>
          </a:p>
        </p:txBody>
      </p:sp>
      <p:sp>
        <p:nvSpPr>
          <p:cNvPr id="4" name="Slide Number Placeholder 3"/>
          <p:cNvSpPr>
            <a:spLocks noGrp="1"/>
          </p:cNvSpPr>
          <p:nvPr>
            <p:ph type="sldNum" sz="quarter" idx="12"/>
          </p:nvPr>
        </p:nvSpPr>
        <p:spPr/>
        <p:txBody>
          <a:bodyPr/>
          <a:lstStyle/>
          <a:p>
            <a:fld id="{EC7BFC8F-96C8-4FD3-A828-234E02AD8ACB}" type="slidenum">
              <a:rPr lang="en-CA" smtClean="0"/>
              <a:pPr/>
              <a:t>26</a:t>
            </a:fld>
            <a:endParaRPr lang="en-CA"/>
          </a:p>
        </p:txBody>
      </p:sp>
    </p:spTree>
    <p:extLst>
      <p:ext uri="{BB962C8B-B14F-4D97-AF65-F5344CB8AC3E}">
        <p14:creationId xmlns:p14="http://schemas.microsoft.com/office/powerpoint/2010/main" val="4117905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dirty="0"/>
              <a:t>Caractéristiques individuelles à prendre en </a:t>
            </a:r>
            <a:r>
              <a:rPr lang="fr-CA" dirty="0" smtClean="0"/>
              <a:t>compte</a:t>
            </a:r>
            <a:r>
              <a:rPr lang="en-CA" sz="1300" dirty="0" smtClean="0"/>
              <a:t>4</a:t>
            </a:r>
            <a:endParaRPr lang="en-CA" sz="1300" dirty="0"/>
          </a:p>
        </p:txBody>
      </p:sp>
      <p:sp>
        <p:nvSpPr>
          <p:cNvPr id="3" name="Content Placeholder 2"/>
          <p:cNvSpPr>
            <a:spLocks noGrp="1"/>
          </p:cNvSpPr>
          <p:nvPr>
            <p:ph idx="1"/>
          </p:nvPr>
        </p:nvSpPr>
        <p:spPr>
          <a:xfrm>
            <a:off x="467544" y="1628800"/>
            <a:ext cx="8229600" cy="4968552"/>
          </a:xfrm>
        </p:spPr>
        <p:txBody>
          <a:bodyPr>
            <a:normAutofit/>
          </a:bodyPr>
          <a:lstStyle/>
          <a:p>
            <a:pPr lvl="0"/>
            <a:r>
              <a:rPr lang="fr-CA" dirty="0"/>
              <a:t>L’accès à de l’information en ligne n’est pas nécessairement approprié pour tous et peut être compliqué par :</a:t>
            </a:r>
            <a:endParaRPr lang="en-CA" dirty="0"/>
          </a:p>
          <a:p>
            <a:pPr lvl="1"/>
            <a:r>
              <a:rPr lang="fr-CA" dirty="0"/>
              <a:t>la </a:t>
            </a:r>
            <a:r>
              <a:rPr lang="fr-CA" dirty="0" err="1"/>
              <a:t>littératie</a:t>
            </a:r>
            <a:r>
              <a:rPr lang="fr-CA" dirty="0"/>
              <a:t> en santé;</a:t>
            </a:r>
            <a:endParaRPr lang="en-CA" dirty="0"/>
          </a:p>
          <a:p>
            <a:pPr lvl="1"/>
            <a:r>
              <a:rPr lang="fr-CA" dirty="0"/>
              <a:t>des obstacles linguistiques;</a:t>
            </a:r>
            <a:endParaRPr lang="en-CA" dirty="0"/>
          </a:p>
          <a:p>
            <a:pPr lvl="1"/>
            <a:r>
              <a:rPr lang="fr-CA" dirty="0"/>
              <a:t>des obstacles physiques (p. ex., la cécité);</a:t>
            </a:r>
            <a:endParaRPr lang="en-CA" dirty="0"/>
          </a:p>
          <a:p>
            <a:pPr lvl="1"/>
            <a:r>
              <a:rPr lang="fr-CA" dirty="0"/>
              <a:t>des obstacles cognitifs (p. ex., la maladie d’Alzheimer).</a:t>
            </a:r>
            <a:endParaRPr lang="en-CA" dirty="0"/>
          </a:p>
          <a:p>
            <a:endParaRPr lang="en-CA" dirty="0"/>
          </a:p>
        </p:txBody>
      </p:sp>
      <p:sp>
        <p:nvSpPr>
          <p:cNvPr id="4" name="Slide Number Placeholder 3"/>
          <p:cNvSpPr>
            <a:spLocks noGrp="1"/>
          </p:cNvSpPr>
          <p:nvPr>
            <p:ph type="sldNum" sz="quarter" idx="12"/>
          </p:nvPr>
        </p:nvSpPr>
        <p:spPr/>
        <p:txBody>
          <a:bodyPr/>
          <a:lstStyle/>
          <a:p>
            <a:fld id="{EC7BFC8F-96C8-4FD3-A828-234E02AD8ACB}" type="slidenum">
              <a:rPr lang="en-CA" smtClean="0"/>
              <a:pPr/>
              <a:t>27</a:t>
            </a:fld>
            <a:endParaRPr lang="en-CA"/>
          </a:p>
        </p:txBody>
      </p:sp>
    </p:spTree>
    <p:extLst>
      <p:ext uri="{BB962C8B-B14F-4D97-AF65-F5344CB8AC3E}">
        <p14:creationId xmlns:p14="http://schemas.microsoft.com/office/powerpoint/2010/main" val="17698982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dirty="0"/>
              <a:t>Utilisation potentielle d’Internet : Accès à de l’information sur la santé</a:t>
            </a:r>
            <a:r>
              <a:rPr lang="en-CA" sz="1300" dirty="0" smtClean="0"/>
              <a:t>4</a:t>
            </a:r>
            <a:endParaRPr lang="en-CA" sz="1300" dirty="0"/>
          </a:p>
        </p:txBody>
      </p:sp>
      <p:sp>
        <p:nvSpPr>
          <p:cNvPr id="4" name="Slide Number Placeholder 3"/>
          <p:cNvSpPr>
            <a:spLocks noGrp="1"/>
          </p:cNvSpPr>
          <p:nvPr>
            <p:ph type="sldNum" sz="quarter" idx="12"/>
          </p:nvPr>
        </p:nvSpPr>
        <p:spPr/>
        <p:txBody>
          <a:bodyPr/>
          <a:lstStyle/>
          <a:p>
            <a:fld id="{EC7BFC8F-96C8-4FD3-A828-234E02AD8ACB}" type="slidenum">
              <a:rPr lang="en-CA" smtClean="0"/>
              <a:pPr/>
              <a:t>28</a:t>
            </a:fld>
            <a:endParaRPr lang="en-CA"/>
          </a:p>
        </p:txBody>
      </p:sp>
      <p:pic>
        <p:nvPicPr>
          <p:cNvPr id="5" name="Picture 4"/>
          <p:cNvPicPr/>
          <p:nvPr/>
        </p:nvPicPr>
        <p:blipFill>
          <a:blip r:embed="rId3" cstate="print"/>
          <a:srcRect l="7476" t="11275" r="11122" b="10328"/>
          <a:stretch>
            <a:fillRect/>
          </a:stretch>
        </p:blipFill>
        <p:spPr bwMode="auto">
          <a:xfrm>
            <a:off x="395536" y="1628800"/>
            <a:ext cx="8424936" cy="4320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dirty="0"/>
              <a:t>Utilisation potentielle d’Internet : Soutien </a:t>
            </a:r>
            <a:r>
              <a:rPr lang="en-CA" sz="1200" dirty="0" smtClean="0"/>
              <a:t>4</a:t>
            </a:r>
            <a:endParaRPr lang="en-CA" sz="1200" dirty="0"/>
          </a:p>
        </p:txBody>
      </p:sp>
      <p:sp>
        <p:nvSpPr>
          <p:cNvPr id="4" name="Slide Number Placeholder 3"/>
          <p:cNvSpPr>
            <a:spLocks noGrp="1"/>
          </p:cNvSpPr>
          <p:nvPr>
            <p:ph type="sldNum" sz="quarter" idx="12"/>
          </p:nvPr>
        </p:nvSpPr>
        <p:spPr/>
        <p:txBody>
          <a:bodyPr/>
          <a:lstStyle/>
          <a:p>
            <a:fld id="{EC7BFC8F-96C8-4FD3-A828-234E02AD8ACB}" type="slidenum">
              <a:rPr lang="en-CA" smtClean="0"/>
              <a:pPr/>
              <a:t>29</a:t>
            </a:fld>
            <a:endParaRPr lang="en-CA"/>
          </a:p>
        </p:txBody>
      </p:sp>
      <p:pic>
        <p:nvPicPr>
          <p:cNvPr id="5" name="Picture 4"/>
          <p:cNvPicPr/>
          <p:nvPr/>
        </p:nvPicPr>
        <p:blipFill>
          <a:blip r:embed="rId3" cstate="print"/>
          <a:srcRect l="9556" t="11460" r="10813" b="27911"/>
          <a:stretch>
            <a:fillRect/>
          </a:stretch>
        </p:blipFill>
        <p:spPr bwMode="auto">
          <a:xfrm>
            <a:off x="395536" y="1412776"/>
            <a:ext cx="8424936" cy="41044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CA" smtClean="0"/>
              <a:t>Plan</a:t>
            </a:r>
            <a:endParaRPr lang="en-CA" dirty="0"/>
          </a:p>
        </p:txBody>
      </p:sp>
      <p:sp>
        <p:nvSpPr>
          <p:cNvPr id="3" name="Content Placeholder 2"/>
          <p:cNvSpPr>
            <a:spLocks noGrp="1"/>
          </p:cNvSpPr>
          <p:nvPr>
            <p:ph idx="1"/>
          </p:nvPr>
        </p:nvSpPr>
        <p:spPr>
          <a:xfrm>
            <a:off x="467544" y="908720"/>
            <a:ext cx="8229600" cy="5112568"/>
          </a:xfrm>
        </p:spPr>
        <p:txBody>
          <a:bodyPr>
            <a:normAutofit lnSpcReduction="10000"/>
          </a:bodyPr>
          <a:lstStyle/>
          <a:p>
            <a:pPr lvl="0"/>
            <a:r>
              <a:rPr lang="fr-CA" dirty="0" smtClean="0"/>
              <a:t>Aperçu </a:t>
            </a:r>
            <a:r>
              <a:rPr lang="fr-CA" dirty="0"/>
              <a:t>de soins éclairés par des données probantes</a:t>
            </a:r>
            <a:endParaRPr lang="en-CA" dirty="0"/>
          </a:p>
          <a:p>
            <a:pPr lvl="0"/>
            <a:r>
              <a:rPr lang="fr-CA" dirty="0" smtClean="0"/>
              <a:t>Examiner </a:t>
            </a:r>
            <a:r>
              <a:rPr lang="fr-CA" dirty="0"/>
              <a:t>la qualité et </a:t>
            </a:r>
            <a:r>
              <a:rPr lang="fr-CA" dirty="0" smtClean="0"/>
              <a:t>l’applicabilité des données probantes</a:t>
            </a:r>
            <a:endParaRPr lang="en-CA" dirty="0"/>
          </a:p>
          <a:p>
            <a:pPr lvl="0"/>
            <a:r>
              <a:rPr lang="fr-CA" dirty="0"/>
              <a:t>Enseigner aux patients/clients comment évaluer la qualité de l’information en ligne</a:t>
            </a:r>
            <a:endParaRPr lang="en-CA" dirty="0"/>
          </a:p>
          <a:p>
            <a:pPr lvl="0"/>
            <a:r>
              <a:rPr lang="fr-CA" dirty="0"/>
              <a:t>L’importance des données infirmières normalisées</a:t>
            </a:r>
            <a:endParaRPr lang="en-CA" dirty="0"/>
          </a:p>
          <a:p>
            <a:pPr lvl="0"/>
            <a:r>
              <a:rPr lang="fr-CA" dirty="0"/>
              <a:t>Créer des </a:t>
            </a:r>
            <a:r>
              <a:rPr lang="fr-CA" dirty="0" smtClean="0"/>
              <a:t>langages communs pour les soins infirmiers et de santé </a:t>
            </a:r>
            <a:endParaRPr lang="en-CA" dirty="0"/>
          </a:p>
          <a:p>
            <a:pPr>
              <a:buNone/>
            </a:pPr>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a:p>
        </p:txBody>
      </p:sp>
      <p:sp>
        <p:nvSpPr>
          <p:cNvPr id="4" name="Slide Number Placeholder 3"/>
          <p:cNvSpPr>
            <a:spLocks noGrp="1"/>
          </p:cNvSpPr>
          <p:nvPr>
            <p:ph type="sldNum" sz="quarter" idx="12"/>
          </p:nvPr>
        </p:nvSpPr>
        <p:spPr/>
        <p:txBody>
          <a:bodyPr/>
          <a:lstStyle/>
          <a:p>
            <a:fld id="{EC7BFC8F-96C8-4FD3-A828-234E02AD8ACB}" type="slidenum">
              <a:rPr lang="en-CA" smtClean="0"/>
              <a:pPr/>
              <a:t>3</a:t>
            </a:fld>
            <a:endParaRPr lang="en-CA"/>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dirty="0"/>
              <a:t>Utilisation potentielle d’Internet : Outils de gestion de la santé </a:t>
            </a:r>
            <a:r>
              <a:rPr lang="en-CA" sz="1200" dirty="0" smtClean="0"/>
              <a:t>4</a:t>
            </a:r>
            <a:endParaRPr lang="en-CA" dirty="0"/>
          </a:p>
        </p:txBody>
      </p:sp>
      <p:sp>
        <p:nvSpPr>
          <p:cNvPr id="4" name="Slide Number Placeholder 3"/>
          <p:cNvSpPr>
            <a:spLocks noGrp="1"/>
          </p:cNvSpPr>
          <p:nvPr>
            <p:ph type="sldNum" sz="quarter" idx="12"/>
          </p:nvPr>
        </p:nvSpPr>
        <p:spPr/>
        <p:txBody>
          <a:bodyPr/>
          <a:lstStyle/>
          <a:p>
            <a:fld id="{EC7BFC8F-96C8-4FD3-A828-234E02AD8ACB}" type="slidenum">
              <a:rPr lang="en-CA" smtClean="0"/>
              <a:pPr/>
              <a:t>30</a:t>
            </a:fld>
            <a:endParaRPr lang="en-CA"/>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2635"/>
          <a:stretch/>
        </p:blipFill>
        <p:spPr bwMode="auto">
          <a:xfrm>
            <a:off x="179512" y="1522125"/>
            <a:ext cx="8892480" cy="4427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dirty="0"/>
              <a:t>Utilisation potentielle d’Internet : Forums sur la santé</a:t>
            </a:r>
            <a:endParaRPr lang="en-CA" dirty="0"/>
          </a:p>
        </p:txBody>
      </p:sp>
      <p:sp>
        <p:nvSpPr>
          <p:cNvPr id="4" name="Slide Number Placeholder 3"/>
          <p:cNvSpPr>
            <a:spLocks noGrp="1"/>
          </p:cNvSpPr>
          <p:nvPr>
            <p:ph type="sldNum" sz="quarter" idx="12"/>
          </p:nvPr>
        </p:nvSpPr>
        <p:spPr/>
        <p:txBody>
          <a:bodyPr/>
          <a:lstStyle/>
          <a:p>
            <a:fld id="{EC7BFC8F-96C8-4FD3-A828-234E02AD8ACB}" type="slidenum">
              <a:rPr lang="en-CA" smtClean="0"/>
              <a:pPr/>
              <a:t>31</a:t>
            </a:fld>
            <a:endParaRPr lang="en-CA"/>
          </a:p>
        </p:txBody>
      </p:sp>
      <p:pic>
        <p:nvPicPr>
          <p:cNvPr id="5" name="Picture 4"/>
          <p:cNvPicPr/>
          <p:nvPr/>
        </p:nvPicPr>
        <p:blipFill>
          <a:blip r:embed="rId3" cstate="print"/>
          <a:srcRect t="11830" r="12059" b="11830"/>
          <a:stretch>
            <a:fillRect/>
          </a:stretch>
        </p:blipFill>
        <p:spPr bwMode="auto">
          <a:xfrm>
            <a:off x="323528" y="1340768"/>
            <a:ext cx="8568952" cy="4752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C7BFC8F-96C8-4FD3-A828-234E02AD8ACB}" type="slidenum">
              <a:rPr lang="en-CA" smtClean="0"/>
              <a:pPr/>
              <a:t>32</a:t>
            </a:fld>
            <a:endParaRPr lang="en-CA"/>
          </a:p>
        </p:txBody>
      </p:sp>
      <p:sp>
        <p:nvSpPr>
          <p:cNvPr id="6" name="Flowchart: Preparation 5"/>
          <p:cNvSpPr/>
          <p:nvPr/>
        </p:nvSpPr>
        <p:spPr>
          <a:xfrm>
            <a:off x="648072" y="264692"/>
            <a:ext cx="7884368" cy="1652140"/>
          </a:xfrm>
          <a:prstGeom prst="flowChartPreparati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CA" sz="3200" dirty="0" err="1">
                <a:solidFill>
                  <a:schemeClr val="accent5">
                    <a:lumMod val="20000"/>
                    <a:lumOff val="80000"/>
                  </a:schemeClr>
                </a:solidFill>
              </a:rPr>
              <a:t>Pratique</a:t>
            </a:r>
            <a:r>
              <a:rPr lang="en-CA" sz="3200" dirty="0">
                <a:solidFill>
                  <a:schemeClr val="accent5">
                    <a:lumMod val="20000"/>
                    <a:lumOff val="80000"/>
                  </a:schemeClr>
                </a:solidFill>
              </a:rPr>
              <a:t> </a:t>
            </a:r>
            <a:r>
              <a:rPr lang="en-CA" sz="3200" dirty="0" err="1">
                <a:solidFill>
                  <a:schemeClr val="accent5">
                    <a:lumMod val="20000"/>
                    <a:lumOff val="80000"/>
                  </a:schemeClr>
                </a:solidFill>
              </a:rPr>
              <a:t>fondée</a:t>
            </a:r>
            <a:r>
              <a:rPr lang="en-CA" sz="3200" dirty="0">
                <a:solidFill>
                  <a:schemeClr val="accent5">
                    <a:lumMod val="20000"/>
                    <a:lumOff val="80000"/>
                  </a:schemeClr>
                </a:solidFill>
              </a:rPr>
              <a:t> </a:t>
            </a:r>
            <a:r>
              <a:rPr lang="en-CA" sz="3200" dirty="0" err="1"/>
              <a:t>sur</a:t>
            </a:r>
            <a:r>
              <a:rPr lang="en-CA" sz="3200" dirty="0"/>
              <a:t> des </a:t>
            </a:r>
            <a:r>
              <a:rPr lang="en-CA" sz="3200" dirty="0" err="1" smtClean="0"/>
              <a:t>données</a:t>
            </a:r>
            <a:r>
              <a:rPr lang="en-CA" sz="3200" dirty="0" smtClean="0"/>
              <a:t> </a:t>
            </a:r>
            <a:r>
              <a:rPr lang="en-CA" sz="3200" dirty="0" err="1">
                <a:solidFill>
                  <a:srgbClr val="FFFF00"/>
                </a:solidFill>
              </a:rPr>
              <a:t>probantes</a:t>
            </a:r>
            <a:endParaRPr lang="en-CA" sz="3200" dirty="0">
              <a:solidFill>
                <a:srgbClr val="FFFF00"/>
              </a:solidFill>
            </a:endParaRPr>
          </a:p>
        </p:txBody>
      </p:sp>
      <p:sp>
        <p:nvSpPr>
          <p:cNvPr id="13" name="Up-Down Arrow 12"/>
          <p:cNvSpPr/>
          <p:nvPr/>
        </p:nvSpPr>
        <p:spPr>
          <a:xfrm>
            <a:off x="3712208" y="2132856"/>
            <a:ext cx="1656184" cy="2304256"/>
          </a:xfrm>
          <a:prstGeom prst="up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CA"/>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92" y="6046088"/>
            <a:ext cx="2011928" cy="815360"/>
          </a:xfrm>
          <a:prstGeom prst="rect">
            <a:avLst/>
          </a:prstGeom>
        </p:spPr>
      </p:pic>
      <p:sp>
        <p:nvSpPr>
          <p:cNvPr id="9" name="Flowchart: Preparation 8"/>
          <p:cNvSpPr/>
          <p:nvPr/>
        </p:nvSpPr>
        <p:spPr>
          <a:xfrm>
            <a:off x="648072" y="4583968"/>
            <a:ext cx="7884368" cy="1581336"/>
          </a:xfrm>
          <a:prstGeom prst="flowChartPreparati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CA" sz="3200" dirty="0"/>
              <a:t>Données </a:t>
            </a:r>
            <a:r>
              <a:rPr lang="fr-CA" sz="3200" dirty="0">
                <a:solidFill>
                  <a:srgbClr val="FFFF00"/>
                </a:solidFill>
              </a:rPr>
              <a:t>probantes</a:t>
            </a:r>
            <a:r>
              <a:rPr lang="fr-CA" sz="3200" dirty="0"/>
              <a:t> fondées </a:t>
            </a:r>
            <a:r>
              <a:rPr lang="fr-CA" sz="3200" dirty="0">
                <a:solidFill>
                  <a:schemeClr val="accent1">
                    <a:lumMod val="40000"/>
                    <a:lumOff val="60000"/>
                  </a:schemeClr>
                </a:solidFill>
              </a:rPr>
              <a:t>sur la pratique</a:t>
            </a:r>
            <a:endParaRPr lang="en-CA" sz="3200" dirty="0">
              <a:solidFill>
                <a:schemeClr val="accent1">
                  <a:lumMod val="40000"/>
                  <a:lumOff val="60000"/>
                </a:schemeClr>
              </a:solidFill>
            </a:endParaRPr>
          </a:p>
        </p:txBody>
      </p:sp>
    </p:spTree>
    <p:extLst>
      <p:ext uri="{BB962C8B-B14F-4D97-AF65-F5344CB8AC3E}">
        <p14:creationId xmlns:p14="http://schemas.microsoft.com/office/powerpoint/2010/main" val="34489423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fr-CA" dirty="0" smtClean="0"/>
              <a:t>Données </a:t>
            </a:r>
            <a:r>
              <a:rPr lang="fr-CA" dirty="0"/>
              <a:t>infirmières </a:t>
            </a:r>
            <a:r>
              <a:rPr lang="fr-CA" dirty="0" smtClean="0"/>
              <a:t>normalisées</a:t>
            </a:r>
            <a:r>
              <a:rPr lang="en-CA" sz="1200" dirty="0" smtClean="0"/>
              <a:t>12</a:t>
            </a:r>
            <a:endParaRPr lang="en-CA" sz="1200" dirty="0"/>
          </a:p>
        </p:txBody>
      </p:sp>
      <p:sp>
        <p:nvSpPr>
          <p:cNvPr id="4" name="Content Placeholder 3"/>
          <p:cNvSpPr>
            <a:spLocks noGrp="1"/>
          </p:cNvSpPr>
          <p:nvPr>
            <p:ph idx="1"/>
          </p:nvPr>
        </p:nvSpPr>
        <p:spPr/>
        <p:txBody>
          <a:bodyPr>
            <a:normAutofit lnSpcReduction="10000"/>
          </a:bodyPr>
          <a:lstStyle/>
          <a:p>
            <a:pPr lvl="0"/>
            <a:r>
              <a:rPr lang="fr-CA" dirty="0"/>
              <a:t>Les données normalisées offrent de nombreuses possibilités : </a:t>
            </a:r>
            <a:endParaRPr lang="en-CA" dirty="0"/>
          </a:p>
          <a:p>
            <a:pPr lvl="1"/>
            <a:r>
              <a:rPr lang="fr-CA" dirty="0"/>
              <a:t>Faire progresser la pratique infirmière :</a:t>
            </a:r>
            <a:endParaRPr lang="en-CA" dirty="0"/>
          </a:p>
          <a:p>
            <a:pPr lvl="2"/>
            <a:r>
              <a:rPr lang="fr-CA" dirty="0"/>
              <a:t>accroître la visibilité de la contribution infirmière aux soins des patients;</a:t>
            </a:r>
            <a:endParaRPr lang="en-CA" dirty="0"/>
          </a:p>
          <a:p>
            <a:pPr lvl="2"/>
            <a:r>
              <a:rPr lang="fr-CA" dirty="0"/>
              <a:t>appuyer l’élaboration de lignes directrices sur la pratique infirmière;</a:t>
            </a:r>
            <a:endParaRPr lang="en-CA" dirty="0"/>
          </a:p>
          <a:p>
            <a:pPr lvl="1"/>
            <a:r>
              <a:rPr lang="fr-CA" dirty="0"/>
              <a:t>Améliorer les résultats sur la santé des patients :</a:t>
            </a:r>
            <a:endParaRPr lang="en-CA" dirty="0"/>
          </a:p>
          <a:p>
            <a:pPr lvl="2"/>
            <a:r>
              <a:rPr lang="fr-CA" dirty="0"/>
              <a:t>les tendances à l’égard des données sur les patients sont plus faciles à cerner;</a:t>
            </a:r>
            <a:endParaRPr lang="en-CA" dirty="0"/>
          </a:p>
          <a:p>
            <a:pPr lvl="2"/>
            <a:r>
              <a:rPr lang="fr-CA" dirty="0"/>
              <a:t>fournir de l’information aux décideurs.</a:t>
            </a:r>
            <a:endParaRPr lang="en-CA" dirty="0"/>
          </a:p>
          <a:p>
            <a:pPr marL="914400" lvl="2" indent="0">
              <a:buNone/>
            </a:pPr>
            <a:endParaRPr lang="en-CA" dirty="0" smtClean="0"/>
          </a:p>
        </p:txBody>
      </p:sp>
      <p:sp>
        <p:nvSpPr>
          <p:cNvPr id="2" name="Slide Number Placeholder 1"/>
          <p:cNvSpPr>
            <a:spLocks noGrp="1"/>
          </p:cNvSpPr>
          <p:nvPr>
            <p:ph type="sldNum" sz="quarter" idx="12"/>
          </p:nvPr>
        </p:nvSpPr>
        <p:spPr/>
        <p:txBody>
          <a:bodyPr/>
          <a:lstStyle/>
          <a:p>
            <a:fld id="{EC7BFC8F-96C8-4FD3-A828-234E02AD8ACB}" type="slidenum">
              <a:rPr lang="en-CA" smtClean="0"/>
              <a:pPr/>
              <a:t>33</a:t>
            </a:fld>
            <a:endParaRPr lang="en-CA"/>
          </a:p>
        </p:txBody>
      </p:sp>
    </p:spTree>
    <p:extLst>
      <p:ext uri="{BB962C8B-B14F-4D97-AF65-F5344CB8AC3E}">
        <p14:creationId xmlns:p14="http://schemas.microsoft.com/office/powerpoint/2010/main" val="20332364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dirty="0"/>
              <a:t>Terminologies cliniques </a:t>
            </a:r>
            <a:r>
              <a:rPr lang="fr-CA" dirty="0" smtClean="0"/>
              <a:t>normalisées</a:t>
            </a:r>
            <a:r>
              <a:rPr lang="en-CA" sz="1200" dirty="0" smtClean="0"/>
              <a:t>4,11</a:t>
            </a:r>
            <a:endParaRPr lang="en-CA" dirty="0"/>
          </a:p>
        </p:txBody>
      </p:sp>
      <p:sp>
        <p:nvSpPr>
          <p:cNvPr id="3" name="Content Placeholder 2"/>
          <p:cNvSpPr>
            <a:spLocks noGrp="1"/>
          </p:cNvSpPr>
          <p:nvPr>
            <p:ph idx="1"/>
          </p:nvPr>
        </p:nvSpPr>
        <p:spPr/>
        <p:txBody>
          <a:bodyPr>
            <a:normAutofit/>
          </a:bodyPr>
          <a:lstStyle/>
          <a:p>
            <a:pPr lvl="0"/>
            <a:r>
              <a:rPr lang="fr-CA" dirty="0"/>
              <a:t>Des langages communs qui décrivent les troubles de santé, les plans de traitement et les interventions</a:t>
            </a:r>
            <a:r>
              <a:rPr lang="fr-CA" dirty="0" smtClean="0"/>
              <a:t>.</a:t>
            </a:r>
            <a:endParaRPr lang="en-CA" dirty="0"/>
          </a:p>
          <a:p>
            <a:pPr lvl="0"/>
            <a:r>
              <a:rPr lang="fr-CA" dirty="0"/>
              <a:t>Nécessaires pour les DSE interopérables.</a:t>
            </a:r>
            <a:endParaRPr lang="en-CA" dirty="0"/>
          </a:p>
          <a:p>
            <a:pPr lvl="0"/>
            <a:r>
              <a:rPr lang="fr-CA" dirty="0"/>
              <a:t>Deux exemples de telles terminologies utilisées dans les soins infirmiers canadiens : ICNP et SNOMED CT.</a:t>
            </a:r>
            <a:endParaRPr lang="en-CA" dirty="0"/>
          </a:p>
          <a:p>
            <a:endParaRPr lang="en-CA" dirty="0" smtClean="0"/>
          </a:p>
        </p:txBody>
      </p:sp>
      <p:sp>
        <p:nvSpPr>
          <p:cNvPr id="4" name="Slide Number Placeholder 3"/>
          <p:cNvSpPr>
            <a:spLocks noGrp="1"/>
          </p:cNvSpPr>
          <p:nvPr>
            <p:ph type="sldNum" sz="quarter" idx="12"/>
          </p:nvPr>
        </p:nvSpPr>
        <p:spPr/>
        <p:txBody>
          <a:bodyPr/>
          <a:lstStyle/>
          <a:p>
            <a:fld id="{EC7BFC8F-96C8-4FD3-A828-234E02AD8ACB}" type="slidenum">
              <a:rPr lang="en-CA" smtClean="0"/>
              <a:pPr/>
              <a:t>34</a:t>
            </a:fld>
            <a:endParaRPr lang="en-CA"/>
          </a:p>
        </p:txBody>
      </p:sp>
    </p:spTree>
    <p:extLst>
      <p:ext uri="{BB962C8B-B14F-4D97-AF65-F5344CB8AC3E}">
        <p14:creationId xmlns:p14="http://schemas.microsoft.com/office/powerpoint/2010/main" val="33993761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143000"/>
          </a:xfrm>
        </p:spPr>
        <p:txBody>
          <a:bodyPr>
            <a:normAutofit fontScale="90000"/>
          </a:bodyPr>
          <a:lstStyle/>
          <a:p>
            <a:r>
              <a:rPr lang="fr-CA" dirty="0"/>
              <a:t>Classification internationale de la pratique des soins infirmiers (ICNP [International Classifications of Nursing Practice</a:t>
            </a:r>
            <a:r>
              <a:rPr lang="fr-CA" dirty="0" smtClean="0"/>
              <a:t>])</a:t>
            </a:r>
            <a:r>
              <a:rPr lang="en-CA" sz="1300" dirty="0" smtClean="0"/>
              <a:t>1,</a:t>
            </a:r>
            <a:r>
              <a:rPr lang="en-CA" sz="1200" dirty="0" smtClean="0"/>
              <a:t>6</a:t>
            </a:r>
            <a:endParaRPr lang="en-CA" dirty="0"/>
          </a:p>
        </p:txBody>
      </p:sp>
      <p:sp>
        <p:nvSpPr>
          <p:cNvPr id="3" name="Content Placeholder 2"/>
          <p:cNvSpPr>
            <a:spLocks noGrp="1"/>
          </p:cNvSpPr>
          <p:nvPr>
            <p:ph idx="1"/>
          </p:nvPr>
        </p:nvSpPr>
        <p:spPr>
          <a:xfrm>
            <a:off x="683568" y="2852936"/>
            <a:ext cx="8229600" cy="4525963"/>
          </a:xfrm>
        </p:spPr>
        <p:txBody>
          <a:bodyPr>
            <a:normAutofit/>
          </a:bodyPr>
          <a:lstStyle/>
          <a:p>
            <a:pPr lvl="0"/>
            <a:r>
              <a:rPr lang="fr-CA" sz="2400" dirty="0"/>
              <a:t>Le Conseil international des infirmières a tenté de normaliser le langage infirmier en produisant l’ICNP</a:t>
            </a:r>
            <a:r>
              <a:rPr lang="fr-CA" sz="2400" dirty="0" smtClean="0"/>
              <a:t>.</a:t>
            </a:r>
            <a:br>
              <a:rPr lang="fr-CA" sz="2400" dirty="0" smtClean="0"/>
            </a:br>
            <a:endParaRPr lang="en-CA" sz="2400" dirty="0"/>
          </a:p>
          <a:p>
            <a:pPr lvl="0"/>
            <a:r>
              <a:rPr lang="fr-CA" sz="2400" dirty="0"/>
              <a:t>L’ICNP comprend</a:t>
            </a:r>
            <a:r>
              <a:rPr lang="en-CA" sz="2400" dirty="0"/>
              <a:t> </a:t>
            </a:r>
            <a:r>
              <a:rPr lang="fr-CA" sz="2400" dirty="0"/>
              <a:t>:</a:t>
            </a:r>
            <a:endParaRPr lang="en-CA" sz="2400" dirty="0"/>
          </a:p>
          <a:p>
            <a:pPr lvl="1"/>
            <a:r>
              <a:rPr lang="fr-CA" sz="2400" dirty="0"/>
              <a:t>des interventions infirmières;</a:t>
            </a:r>
            <a:endParaRPr lang="en-CA" sz="2400" dirty="0"/>
          </a:p>
          <a:p>
            <a:pPr lvl="1"/>
            <a:r>
              <a:rPr lang="fr-CA" sz="2400" dirty="0"/>
              <a:t>des phénomènes infirmiers (ou diagnostics);</a:t>
            </a:r>
            <a:endParaRPr lang="en-CA" sz="2400" dirty="0"/>
          </a:p>
          <a:p>
            <a:pPr lvl="1"/>
            <a:r>
              <a:rPr lang="fr-CA" sz="2400" dirty="0"/>
              <a:t>des résultats infirmiers.</a:t>
            </a:r>
            <a:endParaRPr lang="en-CA" sz="2400" dirty="0"/>
          </a:p>
          <a:p>
            <a:pPr lvl="1">
              <a:buNone/>
            </a:pPr>
            <a:endParaRPr lang="en-CA" dirty="0" smtClean="0"/>
          </a:p>
          <a:p>
            <a:pPr lvl="1">
              <a:buNone/>
            </a:pPr>
            <a:endParaRPr lang="en-CA" dirty="0" smtClean="0"/>
          </a:p>
          <a:p>
            <a:endParaRPr lang="en-CA" dirty="0"/>
          </a:p>
        </p:txBody>
      </p:sp>
      <p:sp>
        <p:nvSpPr>
          <p:cNvPr id="4" name="Slide Number Placeholder 3"/>
          <p:cNvSpPr>
            <a:spLocks noGrp="1"/>
          </p:cNvSpPr>
          <p:nvPr>
            <p:ph type="sldNum" sz="quarter" idx="12"/>
          </p:nvPr>
        </p:nvSpPr>
        <p:spPr/>
        <p:txBody>
          <a:bodyPr/>
          <a:lstStyle/>
          <a:p>
            <a:fld id="{EC7BFC8F-96C8-4FD3-A828-234E02AD8ACB}" type="slidenum">
              <a:rPr lang="en-CA" smtClean="0"/>
              <a:pPr/>
              <a:t>35</a:t>
            </a:fld>
            <a:endParaRPr lang="en-CA"/>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1143000"/>
          </a:xfrm>
        </p:spPr>
        <p:txBody>
          <a:bodyPr>
            <a:normAutofit fontScale="90000"/>
          </a:bodyPr>
          <a:lstStyle/>
          <a:p>
            <a:r>
              <a:rPr lang="fr-CA" sz="4000" dirty="0"/>
              <a:t>Nomenclature systémique de médecine - termes clinique (SNOMED CT [</a:t>
            </a:r>
            <a:r>
              <a:rPr lang="en-CA" sz="4000" dirty="0"/>
              <a:t>Systematized Nomenclature of Medicine Clinical Terms</a:t>
            </a:r>
            <a:r>
              <a:rPr lang="fr-CA" sz="4000" dirty="0"/>
              <a:t>]) </a:t>
            </a:r>
            <a:r>
              <a:rPr lang="en-CA" sz="1200" dirty="0" smtClean="0"/>
              <a:t>, 11</a:t>
            </a:r>
            <a:endParaRPr lang="en-CA" dirty="0"/>
          </a:p>
        </p:txBody>
      </p:sp>
      <p:sp>
        <p:nvSpPr>
          <p:cNvPr id="3" name="Content Placeholder 2"/>
          <p:cNvSpPr>
            <a:spLocks noGrp="1"/>
          </p:cNvSpPr>
          <p:nvPr>
            <p:ph idx="1"/>
          </p:nvPr>
        </p:nvSpPr>
        <p:spPr>
          <a:xfrm>
            <a:off x="611560" y="2636912"/>
            <a:ext cx="8229600" cy="4525963"/>
          </a:xfrm>
        </p:spPr>
        <p:txBody>
          <a:bodyPr>
            <a:normAutofit/>
          </a:bodyPr>
          <a:lstStyle/>
          <a:p>
            <a:r>
              <a:rPr lang="en-CA" sz="2800" dirty="0" err="1" smtClean="0"/>
              <a:t>Permet</a:t>
            </a:r>
            <a:r>
              <a:rPr lang="en-CA" sz="2800" dirty="0" smtClean="0"/>
              <a:t> la communication des </a:t>
            </a:r>
            <a:r>
              <a:rPr lang="en-CA" sz="2800" dirty="0" err="1" smtClean="0"/>
              <a:t>renseignements</a:t>
            </a:r>
            <a:r>
              <a:rPr lang="en-CA" sz="2800" dirty="0" smtClean="0"/>
              <a:t> </a:t>
            </a:r>
            <a:r>
              <a:rPr lang="en-CA" sz="2800" dirty="0" err="1" smtClean="0"/>
              <a:t>cliniques</a:t>
            </a:r>
            <a:r>
              <a:rPr lang="en-CA" sz="2800" dirty="0" smtClean="0"/>
              <a:t> entre les </a:t>
            </a:r>
            <a:r>
              <a:rPr lang="en-CA" sz="2800" dirty="0" err="1" smtClean="0"/>
              <a:t>professionnels</a:t>
            </a:r>
            <a:r>
              <a:rPr lang="en-CA" sz="2800" dirty="0" smtClean="0"/>
              <a:t> de la santé et </a:t>
            </a:r>
            <a:r>
              <a:rPr lang="en-CA" sz="2800" dirty="0" err="1" smtClean="0"/>
              <a:t>dans</a:t>
            </a:r>
            <a:r>
              <a:rPr lang="en-CA" sz="2800" dirty="0" smtClean="0"/>
              <a:t> les </a:t>
            </a:r>
            <a:r>
              <a:rPr lang="en-CA" sz="2800" dirty="0" err="1" smtClean="0"/>
              <a:t>milieux</a:t>
            </a:r>
            <a:r>
              <a:rPr lang="en-CA" sz="2800" dirty="0" smtClean="0"/>
              <a:t>.</a:t>
            </a:r>
          </a:p>
          <a:p>
            <a:r>
              <a:rPr lang="en-CA" sz="2800" dirty="0" err="1" smtClean="0"/>
              <a:t>Facilite</a:t>
            </a:r>
            <a:r>
              <a:rPr lang="en-CA" sz="2800" dirty="0" smtClean="0"/>
              <a:t> le travail </a:t>
            </a:r>
            <a:r>
              <a:rPr lang="en-CA" sz="2800" dirty="0" err="1" smtClean="0"/>
              <a:t>d’équipe</a:t>
            </a:r>
            <a:r>
              <a:rPr lang="en-CA" sz="2800" dirty="0" smtClean="0"/>
              <a:t> </a:t>
            </a:r>
            <a:r>
              <a:rPr lang="en-CA" sz="2800" dirty="0" err="1" smtClean="0"/>
              <a:t>interprofessionnel</a:t>
            </a:r>
            <a:r>
              <a:rPr lang="en-CA" sz="2800" dirty="0" smtClean="0"/>
              <a:t>.</a:t>
            </a:r>
          </a:p>
          <a:p>
            <a:r>
              <a:rPr lang="en-CA" sz="2800" dirty="0" err="1" smtClean="0"/>
              <a:t>Permet</a:t>
            </a:r>
            <a:r>
              <a:rPr lang="en-CA" sz="2800" dirty="0" smtClean="0"/>
              <a:t> de </a:t>
            </a:r>
            <a:r>
              <a:rPr lang="en-CA" sz="2800" dirty="0" err="1" smtClean="0"/>
              <a:t>recueillir</a:t>
            </a:r>
            <a:r>
              <a:rPr lang="en-CA" sz="2800" dirty="0" smtClean="0"/>
              <a:t> des </a:t>
            </a:r>
            <a:r>
              <a:rPr lang="en-CA" sz="2800" dirty="0" err="1" smtClean="0"/>
              <a:t>données</a:t>
            </a:r>
            <a:r>
              <a:rPr lang="en-CA" sz="2800" dirty="0" smtClean="0"/>
              <a:t> </a:t>
            </a:r>
            <a:r>
              <a:rPr lang="en-CA" sz="2800" dirty="0" err="1" smtClean="0"/>
              <a:t>internationales</a:t>
            </a:r>
            <a:r>
              <a:rPr lang="en-CA" sz="2800" dirty="0" smtClean="0"/>
              <a:t> aux fins </a:t>
            </a:r>
            <a:r>
              <a:rPr lang="en-CA" sz="2800" dirty="0" err="1" smtClean="0"/>
              <a:t>d’analyse</a:t>
            </a:r>
            <a:r>
              <a:rPr lang="en-CA" sz="2800" dirty="0" smtClean="0"/>
              <a:t>.</a:t>
            </a:r>
            <a:endParaRPr lang="en-CA" sz="2800" dirty="0"/>
          </a:p>
        </p:txBody>
      </p:sp>
      <p:sp>
        <p:nvSpPr>
          <p:cNvPr id="4" name="Slide Number Placeholder 3"/>
          <p:cNvSpPr>
            <a:spLocks noGrp="1"/>
          </p:cNvSpPr>
          <p:nvPr>
            <p:ph type="sldNum" sz="quarter" idx="12"/>
          </p:nvPr>
        </p:nvSpPr>
        <p:spPr/>
        <p:txBody>
          <a:bodyPr/>
          <a:lstStyle/>
          <a:p>
            <a:fld id="{EC7BFC8F-96C8-4FD3-A828-234E02AD8ACB}" type="slidenum">
              <a:rPr lang="en-CA" smtClean="0"/>
              <a:pPr/>
              <a:t>36</a:t>
            </a:fld>
            <a:endParaRPr lang="en-CA"/>
          </a:p>
        </p:txBody>
      </p:sp>
    </p:spTree>
    <p:extLst>
      <p:ext uri="{BB962C8B-B14F-4D97-AF65-F5344CB8AC3E}">
        <p14:creationId xmlns:p14="http://schemas.microsoft.com/office/powerpoint/2010/main" val="29634057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dirty="0"/>
              <a:t>La SNOMED CT et l’ICNP au </a:t>
            </a:r>
            <a:r>
              <a:rPr lang="fr-CA" dirty="0" smtClean="0"/>
              <a:t>Canada</a:t>
            </a:r>
            <a:r>
              <a:rPr lang="en-CA" sz="1300" dirty="0" smtClean="0"/>
              <a:t>1,6</a:t>
            </a:r>
            <a:endParaRPr lang="en-CA" sz="1300" dirty="0"/>
          </a:p>
        </p:txBody>
      </p:sp>
      <p:sp>
        <p:nvSpPr>
          <p:cNvPr id="3" name="Content Placeholder 2"/>
          <p:cNvSpPr>
            <a:spLocks noGrp="1"/>
          </p:cNvSpPr>
          <p:nvPr>
            <p:ph idx="1"/>
          </p:nvPr>
        </p:nvSpPr>
        <p:spPr/>
        <p:txBody>
          <a:bodyPr/>
          <a:lstStyle/>
          <a:p>
            <a:pPr lvl="0"/>
            <a:r>
              <a:rPr lang="fr-CA" dirty="0"/>
              <a:t>La SNOMED CT sera utilisée dans les dossiers de santé électroniques pancanadiens.</a:t>
            </a:r>
            <a:endParaRPr lang="en-CA" dirty="0"/>
          </a:p>
          <a:p>
            <a:pPr lvl="0"/>
            <a:r>
              <a:rPr lang="fr-CA" dirty="0"/>
              <a:t>L’ICNP est propre à la pratique infirmière, mais peut être intégrée à des systèmes interdisciplinaires (comme la SNOMED CT).</a:t>
            </a:r>
            <a:endParaRPr lang="en-CA" dirty="0"/>
          </a:p>
        </p:txBody>
      </p:sp>
      <p:sp>
        <p:nvSpPr>
          <p:cNvPr id="4" name="Slide Number Placeholder 3"/>
          <p:cNvSpPr>
            <a:spLocks noGrp="1"/>
          </p:cNvSpPr>
          <p:nvPr>
            <p:ph type="sldNum" sz="quarter" idx="12"/>
          </p:nvPr>
        </p:nvSpPr>
        <p:spPr/>
        <p:txBody>
          <a:bodyPr/>
          <a:lstStyle/>
          <a:p>
            <a:fld id="{EC7BFC8F-96C8-4FD3-A828-234E02AD8ACB}" type="slidenum">
              <a:rPr lang="en-CA" smtClean="0"/>
              <a:pPr/>
              <a:t>37</a:t>
            </a:fld>
            <a:endParaRPr lang="en-CA"/>
          </a:p>
        </p:txBody>
      </p:sp>
    </p:spTree>
    <p:extLst>
      <p:ext uri="{BB962C8B-B14F-4D97-AF65-F5344CB8AC3E}">
        <p14:creationId xmlns:p14="http://schemas.microsoft.com/office/powerpoint/2010/main" val="11610818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dirty="0"/>
              <a:t>Comment la terminologie est-elle utilisée dans la pratique infirmière canadienne?</a:t>
            </a:r>
            <a:endParaRPr lang="en-CA" dirty="0"/>
          </a:p>
        </p:txBody>
      </p:sp>
      <p:sp>
        <p:nvSpPr>
          <p:cNvPr id="3" name="Content Placeholder 2"/>
          <p:cNvSpPr>
            <a:spLocks noGrp="1"/>
          </p:cNvSpPr>
          <p:nvPr>
            <p:ph idx="1"/>
          </p:nvPr>
        </p:nvSpPr>
        <p:spPr>
          <a:xfrm>
            <a:off x="395536" y="1772816"/>
            <a:ext cx="8229600" cy="4525963"/>
          </a:xfrm>
        </p:spPr>
        <p:txBody>
          <a:bodyPr/>
          <a:lstStyle/>
          <a:p>
            <a:pPr lvl="0"/>
            <a:r>
              <a:rPr lang="fr-CA" sz="2400" dirty="0"/>
              <a:t>Projet canadien intitulé Résultats dans le domaine de la santé pour l’amélioration de l'information des soins (C‑RSAIS</a:t>
            </a:r>
            <a:r>
              <a:rPr lang="fr-CA" sz="2400" dirty="0" smtClean="0"/>
              <a:t>)</a:t>
            </a:r>
            <a:br>
              <a:rPr lang="fr-CA" sz="2400" dirty="0" smtClean="0"/>
            </a:br>
            <a:endParaRPr lang="en-CA" sz="2400" dirty="0"/>
          </a:p>
          <a:p>
            <a:pPr lvl="1"/>
            <a:r>
              <a:rPr lang="fr-CA" sz="2400" dirty="0"/>
              <a:t>Ce projet s'est déroulé de 2007 à 2010 et comprenait un partenariat entre l’Association des infirmières et infirmiers du Canada et Inforoute Santé du Canada </a:t>
            </a:r>
            <a:r>
              <a:rPr lang="fr-CA" sz="2400" dirty="0" err="1"/>
              <a:t>inc.</a:t>
            </a:r>
            <a:endParaRPr lang="en-CA" sz="2400" dirty="0"/>
          </a:p>
          <a:p>
            <a:pPr lvl="1"/>
            <a:endParaRPr lang="en-CA" dirty="0"/>
          </a:p>
        </p:txBody>
      </p:sp>
      <p:sp>
        <p:nvSpPr>
          <p:cNvPr id="4" name="Slide Number Placeholder 3"/>
          <p:cNvSpPr>
            <a:spLocks noGrp="1"/>
          </p:cNvSpPr>
          <p:nvPr>
            <p:ph type="sldNum" sz="quarter" idx="12"/>
          </p:nvPr>
        </p:nvSpPr>
        <p:spPr/>
        <p:txBody>
          <a:bodyPr/>
          <a:lstStyle/>
          <a:p>
            <a:fld id="{EC7BFC8F-96C8-4FD3-A828-234E02AD8ACB}" type="slidenum">
              <a:rPr lang="en-CA" smtClean="0"/>
              <a:pPr/>
              <a:t>38</a:t>
            </a:fld>
            <a:endParaRPr lang="en-CA"/>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4149080"/>
            <a:ext cx="7056784" cy="2404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13338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smtClean="0"/>
              <a:t>C‑RSAIS</a:t>
            </a:r>
            <a:r>
              <a:rPr lang="en-CA" dirty="0" smtClean="0"/>
              <a:t> </a:t>
            </a:r>
            <a:r>
              <a:rPr lang="en-CA" sz="1200" dirty="0" smtClean="0"/>
              <a:t>1,7</a:t>
            </a:r>
            <a:endParaRPr lang="en-CA" dirty="0"/>
          </a:p>
        </p:txBody>
      </p:sp>
      <p:sp>
        <p:nvSpPr>
          <p:cNvPr id="3" name="Content Placeholder 2"/>
          <p:cNvSpPr>
            <a:spLocks noGrp="1"/>
          </p:cNvSpPr>
          <p:nvPr>
            <p:ph idx="1"/>
          </p:nvPr>
        </p:nvSpPr>
        <p:spPr>
          <a:xfrm>
            <a:off x="539552" y="1412776"/>
            <a:ext cx="8229600" cy="4853136"/>
          </a:xfrm>
        </p:spPr>
        <p:txBody>
          <a:bodyPr>
            <a:normAutofit lnSpcReduction="10000"/>
          </a:bodyPr>
          <a:lstStyle/>
          <a:p>
            <a:pPr lvl="0"/>
            <a:r>
              <a:rPr lang="fr-CA" sz="2800" dirty="0"/>
              <a:t>Ce projet visait à </a:t>
            </a:r>
            <a:r>
              <a:rPr lang="fr-CA" sz="2800" dirty="0" smtClean="0"/>
              <a:t>:</a:t>
            </a:r>
            <a:br>
              <a:rPr lang="fr-CA" sz="2800" dirty="0" smtClean="0"/>
            </a:br>
            <a:endParaRPr lang="en-CA" sz="2800" dirty="0"/>
          </a:p>
          <a:p>
            <a:pPr marL="0" lvl="0" indent="0">
              <a:buNone/>
            </a:pPr>
            <a:r>
              <a:rPr lang="fr-CA" sz="2800" dirty="0" smtClean="0"/>
              <a:t>1. normaliser </a:t>
            </a:r>
            <a:r>
              <a:rPr lang="fr-CA" sz="2800" dirty="0"/>
              <a:t>la terminologie infirmière canadienne par rapport à </a:t>
            </a:r>
            <a:r>
              <a:rPr lang="fr-CA" sz="2800" dirty="0" smtClean="0"/>
              <a:t>l’ICNP;</a:t>
            </a:r>
            <a:br>
              <a:rPr lang="fr-CA" sz="2800" dirty="0" smtClean="0"/>
            </a:br>
            <a:endParaRPr lang="en-CA" sz="2800" dirty="0" smtClean="0"/>
          </a:p>
          <a:p>
            <a:pPr marL="0" lvl="0" indent="0">
              <a:buNone/>
            </a:pPr>
            <a:r>
              <a:rPr lang="fr-CA" sz="2800" dirty="0" smtClean="0"/>
              <a:t>2. saisir systématiquement certains résultats cliniques attribuables aux soins infirmiers (p. ex., intensité de la douleur, chutes, plaies de lit);</a:t>
            </a:r>
            <a:br>
              <a:rPr lang="fr-CA" sz="2800" dirty="0" smtClean="0"/>
            </a:br>
            <a:r>
              <a:rPr lang="en-CA" sz="2800" dirty="0"/>
              <a:t/>
            </a:r>
            <a:br>
              <a:rPr lang="en-CA" sz="2800" dirty="0"/>
            </a:br>
            <a:r>
              <a:rPr lang="en-CA" sz="2800" dirty="0" smtClean="0"/>
              <a:t>3. </a:t>
            </a:r>
            <a:r>
              <a:rPr lang="fr-CA" sz="2800" dirty="0" smtClean="0"/>
              <a:t>entreposer </a:t>
            </a:r>
            <a:r>
              <a:rPr lang="fr-CA" sz="2800" dirty="0"/>
              <a:t>les données en vue de leur utilisation dans les DSE et les bases de données.</a:t>
            </a:r>
            <a:endParaRPr lang="en-CA" sz="2800" dirty="0"/>
          </a:p>
          <a:p>
            <a:pPr marL="514350" indent="-514350"/>
            <a:endParaRPr lang="en-CA" dirty="0" smtClean="0"/>
          </a:p>
        </p:txBody>
      </p:sp>
      <p:sp>
        <p:nvSpPr>
          <p:cNvPr id="4" name="Slide Number Placeholder 3"/>
          <p:cNvSpPr>
            <a:spLocks noGrp="1"/>
          </p:cNvSpPr>
          <p:nvPr>
            <p:ph type="sldNum" sz="quarter" idx="12"/>
          </p:nvPr>
        </p:nvSpPr>
        <p:spPr/>
        <p:txBody>
          <a:bodyPr/>
          <a:lstStyle/>
          <a:p>
            <a:fld id="{EC7BFC8F-96C8-4FD3-A828-234E02AD8ACB}" type="slidenum">
              <a:rPr lang="en-CA" smtClean="0"/>
              <a:pPr/>
              <a:t>39</a:t>
            </a:fld>
            <a:endParaRPr lang="en-CA"/>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426170"/>
          </a:xfrm>
        </p:spPr>
        <p:txBody>
          <a:bodyPr>
            <a:normAutofit fontScale="90000"/>
          </a:bodyPr>
          <a:lstStyle/>
          <a:p>
            <a:r>
              <a:rPr lang="fr-CA" dirty="0"/>
              <a:t>Pratique fondée sur des données probantes (</a:t>
            </a:r>
            <a:r>
              <a:rPr lang="fr-CA" dirty="0" smtClean="0"/>
              <a:t>PFDP)</a:t>
            </a:r>
            <a:r>
              <a:rPr lang="en-CA" sz="1200" dirty="0" smtClean="0"/>
              <a:t>1</a:t>
            </a:r>
            <a:endParaRPr lang="en-CA" sz="1200" dirty="0"/>
          </a:p>
        </p:txBody>
      </p:sp>
      <p:sp>
        <p:nvSpPr>
          <p:cNvPr id="3" name="Content Placeholder 2"/>
          <p:cNvSpPr>
            <a:spLocks noGrp="1"/>
          </p:cNvSpPr>
          <p:nvPr>
            <p:ph idx="1"/>
          </p:nvPr>
        </p:nvSpPr>
        <p:spPr>
          <a:xfrm>
            <a:off x="395536" y="1484784"/>
            <a:ext cx="8229600" cy="4857403"/>
          </a:xfrm>
        </p:spPr>
        <p:txBody>
          <a:bodyPr>
            <a:normAutofit fontScale="92500" lnSpcReduction="20000"/>
          </a:bodyPr>
          <a:lstStyle/>
          <a:p>
            <a:pPr lvl="0"/>
            <a:r>
              <a:rPr lang="fr-CA" dirty="0"/>
              <a:t>Définition : L’intégration des meilleures données de la recherche à l’expertise clinique et aux valeurs des patients.</a:t>
            </a:r>
            <a:endParaRPr lang="en-CA" dirty="0"/>
          </a:p>
          <a:p>
            <a:pPr lvl="0"/>
            <a:r>
              <a:rPr lang="fr-CA" dirty="0"/>
              <a:t>La PFDP n’est PAS :</a:t>
            </a:r>
            <a:endParaRPr lang="en-CA" dirty="0"/>
          </a:p>
          <a:p>
            <a:pPr lvl="1"/>
            <a:r>
              <a:rPr lang="fr-CA" dirty="0"/>
              <a:t>une formule appropriée pour toutes les situations et les personnes, ou</a:t>
            </a:r>
            <a:endParaRPr lang="en-CA" dirty="0"/>
          </a:p>
          <a:p>
            <a:pPr lvl="1"/>
            <a:r>
              <a:rPr lang="fr-CA" dirty="0"/>
              <a:t>un substitut à l’évaluation infirmière d’une situation ou d’une personne.</a:t>
            </a:r>
            <a:endParaRPr lang="en-CA" dirty="0"/>
          </a:p>
          <a:p>
            <a:pPr lvl="0"/>
            <a:r>
              <a:rPr lang="fr-CA" dirty="0"/>
              <a:t>Pour refléter l’importance de l’expertise clinique et des valeurs des patients, on utilise l’expression « </a:t>
            </a:r>
            <a:r>
              <a:rPr lang="fr-CA" u="sng" dirty="0"/>
              <a:t>pratique éclairée par des données probantes</a:t>
            </a:r>
            <a:r>
              <a:rPr lang="fr-CA" dirty="0"/>
              <a:t> » (PEDP).</a:t>
            </a:r>
            <a:endParaRPr lang="en-CA" dirty="0"/>
          </a:p>
          <a:p>
            <a:endParaRPr lang="en-CA" dirty="0" smtClean="0"/>
          </a:p>
        </p:txBody>
      </p:sp>
      <p:sp>
        <p:nvSpPr>
          <p:cNvPr id="4" name="Slide Number Placeholder 3"/>
          <p:cNvSpPr>
            <a:spLocks noGrp="1"/>
          </p:cNvSpPr>
          <p:nvPr>
            <p:ph type="sldNum" sz="quarter" idx="12"/>
          </p:nvPr>
        </p:nvSpPr>
        <p:spPr/>
        <p:txBody>
          <a:bodyPr/>
          <a:lstStyle/>
          <a:p>
            <a:fld id="{EC7BFC8F-96C8-4FD3-A828-234E02AD8ACB}" type="slidenum">
              <a:rPr lang="en-CA" smtClean="0"/>
              <a:pPr/>
              <a:t>4</a:t>
            </a:fld>
            <a:endParaRPr lang="en-CA"/>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smtClean="0"/>
              <a:t>C‑RSAIS</a:t>
            </a:r>
            <a:r>
              <a:rPr lang="en-CA" dirty="0" smtClean="0"/>
              <a:t> </a:t>
            </a:r>
            <a:r>
              <a:rPr lang="en-CA" sz="1200" dirty="0" smtClean="0"/>
              <a:t>1,7</a:t>
            </a:r>
            <a:endParaRPr lang="en-CA" sz="1200" dirty="0"/>
          </a:p>
        </p:txBody>
      </p:sp>
      <p:sp>
        <p:nvSpPr>
          <p:cNvPr id="3" name="Content Placeholder 2"/>
          <p:cNvSpPr>
            <a:spLocks noGrp="1"/>
          </p:cNvSpPr>
          <p:nvPr>
            <p:ph idx="1"/>
          </p:nvPr>
        </p:nvSpPr>
        <p:spPr>
          <a:xfrm>
            <a:off x="467544" y="1412776"/>
            <a:ext cx="8219256" cy="4713387"/>
          </a:xfrm>
        </p:spPr>
        <p:txBody>
          <a:bodyPr>
            <a:normAutofit fontScale="77500" lnSpcReduction="20000"/>
          </a:bodyPr>
          <a:lstStyle/>
          <a:p>
            <a:pPr lvl="0"/>
            <a:r>
              <a:rPr lang="fr-CA" dirty="0"/>
              <a:t>Les infirmières des établissements participant au projet C-RSAIS ont recueilli des renseignements courants au moment </a:t>
            </a:r>
            <a:r>
              <a:rPr lang="fr-CA" dirty="0" smtClean="0"/>
              <a:t>:</a:t>
            </a:r>
            <a:br>
              <a:rPr lang="fr-CA" dirty="0" smtClean="0"/>
            </a:br>
            <a:endParaRPr lang="en-CA" dirty="0"/>
          </a:p>
          <a:p>
            <a:pPr lvl="1"/>
            <a:r>
              <a:rPr lang="fr-CA" dirty="0"/>
              <a:t>de l’évaluation à l’admission;</a:t>
            </a:r>
            <a:endParaRPr lang="en-CA" dirty="0"/>
          </a:p>
          <a:p>
            <a:pPr lvl="1"/>
            <a:r>
              <a:rPr lang="fr-CA" dirty="0"/>
              <a:t>de l’évaluation précédant le retour à la maison;</a:t>
            </a:r>
            <a:endParaRPr lang="en-CA" dirty="0"/>
          </a:p>
          <a:p>
            <a:pPr lvl="1"/>
            <a:r>
              <a:rPr lang="fr-CA" dirty="0"/>
              <a:t>et, dans le cas de soins de longue durée, sur une base régulière ou après un événement important relié à la santé (p. ex., une chute</a:t>
            </a:r>
            <a:r>
              <a:rPr lang="fr-CA" dirty="0" smtClean="0"/>
              <a:t>).</a:t>
            </a:r>
            <a:br>
              <a:rPr lang="fr-CA" dirty="0" smtClean="0"/>
            </a:br>
            <a:endParaRPr lang="en-CA" dirty="0"/>
          </a:p>
          <a:p>
            <a:pPr lvl="0"/>
            <a:r>
              <a:rPr lang="fr-CA" dirty="0"/>
              <a:t>Les évaluations des infirmières ont été normalisées pour inclure : l’état fonctionnel, les soins </a:t>
            </a:r>
            <a:r>
              <a:rPr lang="fr-CA" dirty="0" smtClean="0"/>
              <a:t>auto-administrés</a:t>
            </a:r>
            <a:r>
              <a:rPr lang="fr-CA" dirty="0"/>
              <a:t>, la douleur, la nausée, la fatigue, la dyspnée, les plaies de lit et les chutes.</a:t>
            </a:r>
            <a:endParaRPr lang="en-CA" dirty="0"/>
          </a:p>
        </p:txBody>
      </p:sp>
      <p:sp>
        <p:nvSpPr>
          <p:cNvPr id="4" name="Slide Number Placeholder 3"/>
          <p:cNvSpPr>
            <a:spLocks noGrp="1"/>
          </p:cNvSpPr>
          <p:nvPr>
            <p:ph type="sldNum" sz="quarter" idx="12"/>
          </p:nvPr>
        </p:nvSpPr>
        <p:spPr/>
        <p:txBody>
          <a:bodyPr/>
          <a:lstStyle/>
          <a:p>
            <a:fld id="{EC7BFC8F-96C8-4FD3-A828-234E02AD8ACB}" type="slidenum">
              <a:rPr lang="en-CA" smtClean="0"/>
              <a:pPr/>
              <a:t>40</a:t>
            </a:fld>
            <a:endParaRPr lang="en-CA"/>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Projets subséquents au </a:t>
            </a:r>
            <a:r>
              <a:rPr lang="fr-CA" dirty="0" smtClean="0"/>
              <a:t>C‑RSAIS</a:t>
            </a:r>
            <a:r>
              <a:rPr lang="en-CA" dirty="0"/>
              <a:t> </a:t>
            </a:r>
            <a:r>
              <a:rPr lang="en-CA" sz="1200" dirty="0" smtClean="0"/>
              <a:t>8,9</a:t>
            </a:r>
            <a:endParaRPr lang="en-CA" sz="1200" dirty="0"/>
          </a:p>
        </p:txBody>
      </p:sp>
      <p:sp>
        <p:nvSpPr>
          <p:cNvPr id="3" name="Content Placeholder 2"/>
          <p:cNvSpPr>
            <a:spLocks noGrp="1"/>
          </p:cNvSpPr>
          <p:nvPr>
            <p:ph idx="1"/>
          </p:nvPr>
        </p:nvSpPr>
        <p:spPr/>
        <p:txBody>
          <a:bodyPr>
            <a:normAutofit fontScale="92500" lnSpcReduction="10000"/>
          </a:bodyPr>
          <a:lstStyle/>
          <a:p>
            <a:pPr lvl="0"/>
            <a:r>
              <a:rPr lang="fr-CA" dirty="0"/>
              <a:t>Publication de catégories de résultats infirmiers et leur mise en correspondance avec l’ICNP</a:t>
            </a:r>
            <a:endParaRPr lang="en-CA" dirty="0"/>
          </a:p>
          <a:p>
            <a:pPr lvl="1"/>
            <a:r>
              <a:rPr lang="fr-CA" dirty="0"/>
              <a:t>Catégories de résultats : l’état fonctionnel, les soins thérapeutiques </a:t>
            </a:r>
            <a:r>
              <a:rPr lang="fr-CA" dirty="0" smtClean="0"/>
              <a:t>auto-administrés</a:t>
            </a:r>
            <a:r>
              <a:rPr lang="fr-CA" dirty="0"/>
              <a:t>, la gestion des symptômes, la sécurité des patients et la satisfaction des patients à l’égard des soins infirmiers</a:t>
            </a:r>
            <a:r>
              <a:rPr lang="fr-CA" dirty="0" smtClean="0"/>
              <a:t>.</a:t>
            </a:r>
            <a:br>
              <a:rPr lang="fr-CA" dirty="0" smtClean="0"/>
            </a:br>
            <a:endParaRPr lang="en-CA" dirty="0"/>
          </a:p>
          <a:p>
            <a:pPr lvl="0"/>
            <a:r>
              <a:rPr lang="fr-CA" dirty="0"/>
              <a:t>Élaboration de rapports synoptiques</a:t>
            </a:r>
            <a:endParaRPr lang="en-CA" dirty="0"/>
          </a:p>
          <a:p>
            <a:pPr lvl="1"/>
            <a:r>
              <a:rPr lang="fr-CA" dirty="0"/>
              <a:t>Dossiers électroniques dotés de signaux intégrés pour ce qui est des éléments à documenter et de l’endroit où les documenter.</a:t>
            </a:r>
            <a:endParaRPr lang="en-CA" dirty="0"/>
          </a:p>
          <a:p>
            <a:endParaRPr lang="en-CA" dirty="0"/>
          </a:p>
        </p:txBody>
      </p:sp>
      <p:sp>
        <p:nvSpPr>
          <p:cNvPr id="4" name="Slide Number Placeholder 3"/>
          <p:cNvSpPr>
            <a:spLocks noGrp="1"/>
          </p:cNvSpPr>
          <p:nvPr>
            <p:ph type="sldNum" sz="quarter" idx="12"/>
          </p:nvPr>
        </p:nvSpPr>
        <p:spPr/>
        <p:txBody>
          <a:bodyPr/>
          <a:lstStyle/>
          <a:p>
            <a:fld id="{EC7BFC8F-96C8-4FD3-A828-234E02AD8ACB}" type="slidenum">
              <a:rPr lang="en-CA" smtClean="0"/>
              <a:pPr/>
              <a:t>41</a:t>
            </a:fld>
            <a:endParaRPr lang="en-CA"/>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dirty="0"/>
              <a:t>Données du C‑RSAIS et résultats des soins</a:t>
            </a:r>
            <a:endParaRPr lang="en-CA" dirty="0"/>
          </a:p>
        </p:txBody>
      </p:sp>
      <p:sp>
        <p:nvSpPr>
          <p:cNvPr id="3" name="Content Placeholder 2"/>
          <p:cNvSpPr>
            <a:spLocks noGrp="1"/>
          </p:cNvSpPr>
          <p:nvPr>
            <p:ph idx="1"/>
          </p:nvPr>
        </p:nvSpPr>
        <p:spPr/>
        <p:txBody>
          <a:bodyPr/>
          <a:lstStyle/>
          <a:p>
            <a:pPr lvl="0"/>
            <a:r>
              <a:rPr lang="fr-CA" dirty="0"/>
              <a:t>Prévenir les réadmissions</a:t>
            </a:r>
            <a:endParaRPr lang="en-CA" dirty="0"/>
          </a:p>
          <a:p>
            <a:pPr lvl="0"/>
            <a:r>
              <a:rPr lang="fr-CA" dirty="0"/>
              <a:t>Interventions infirmières et santé des patients</a:t>
            </a:r>
            <a:endParaRPr lang="en-CA" dirty="0"/>
          </a:p>
          <a:p>
            <a:pPr lvl="0"/>
            <a:r>
              <a:rPr lang="fr-CA" dirty="0"/>
              <a:t>Transitions améliorées (p. ex., d’un établissement de soins de courte durée à un établissement de soins de longue durée)</a:t>
            </a:r>
            <a:endParaRPr lang="en-CA" dirty="0"/>
          </a:p>
        </p:txBody>
      </p:sp>
      <p:sp>
        <p:nvSpPr>
          <p:cNvPr id="4" name="Slide Number Placeholder 3"/>
          <p:cNvSpPr>
            <a:spLocks noGrp="1"/>
          </p:cNvSpPr>
          <p:nvPr>
            <p:ph type="sldNum" sz="quarter" idx="12"/>
          </p:nvPr>
        </p:nvSpPr>
        <p:spPr/>
        <p:txBody>
          <a:bodyPr/>
          <a:lstStyle/>
          <a:p>
            <a:fld id="{EC7BFC8F-96C8-4FD3-A828-234E02AD8ACB}" type="slidenum">
              <a:rPr lang="en-CA" smtClean="0"/>
              <a:pPr/>
              <a:t>42</a:t>
            </a:fld>
            <a:endParaRPr lang="en-CA"/>
          </a:p>
        </p:txBody>
      </p:sp>
    </p:spTree>
    <p:extLst>
      <p:ext uri="{BB962C8B-B14F-4D97-AF65-F5344CB8AC3E}">
        <p14:creationId xmlns:p14="http://schemas.microsoft.com/office/powerpoint/2010/main" val="31229747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dirty="0"/>
              <a:t>Utilisation des données du </a:t>
            </a:r>
            <a:r>
              <a:rPr lang="fr-CA" dirty="0" smtClean="0"/>
              <a:t>C‑RSAIS</a:t>
            </a:r>
            <a:r>
              <a:rPr lang="en-CA" sz="1200" dirty="0" smtClean="0"/>
              <a:t>1,7</a:t>
            </a:r>
            <a:endParaRPr lang="en-CA" dirty="0"/>
          </a:p>
        </p:txBody>
      </p:sp>
      <p:sp>
        <p:nvSpPr>
          <p:cNvPr id="3" name="Content Placeholder 2"/>
          <p:cNvSpPr>
            <a:spLocks noGrp="1"/>
          </p:cNvSpPr>
          <p:nvPr>
            <p:ph idx="1"/>
          </p:nvPr>
        </p:nvSpPr>
        <p:spPr/>
        <p:txBody>
          <a:bodyPr>
            <a:normAutofit fontScale="92500" lnSpcReduction="10000"/>
          </a:bodyPr>
          <a:lstStyle/>
          <a:p>
            <a:pPr lvl="0"/>
            <a:r>
              <a:rPr lang="fr-CA" dirty="0"/>
              <a:t>Élaboration de lignes directrices sur la pratique infirmière basées sur les données probantes d’interventions infirmières recueillies au cours du projet.</a:t>
            </a:r>
            <a:endParaRPr lang="en-CA" dirty="0"/>
          </a:p>
          <a:p>
            <a:pPr lvl="0"/>
            <a:r>
              <a:rPr lang="fr-CA" dirty="0"/>
              <a:t>Planification de soins basée sur les ressources infirmières (p. ex., temps) nécessaires pour mener ces interventions.</a:t>
            </a:r>
            <a:endParaRPr lang="en-CA" dirty="0"/>
          </a:p>
          <a:p>
            <a:pPr lvl="0"/>
            <a:r>
              <a:rPr lang="fr-CA" dirty="0"/>
              <a:t>Conception de DSE au moyen de termes cliniques normalisés pour décrire les interventions infirmières.</a:t>
            </a:r>
            <a:endParaRPr lang="en-CA" dirty="0"/>
          </a:p>
          <a:p>
            <a:pPr>
              <a:buNone/>
            </a:pPr>
            <a:endParaRPr lang="en-CA" dirty="0" smtClean="0"/>
          </a:p>
          <a:p>
            <a:pPr>
              <a:buNone/>
            </a:pPr>
            <a:endParaRPr lang="en-CA" dirty="0" smtClean="0"/>
          </a:p>
        </p:txBody>
      </p:sp>
      <p:sp>
        <p:nvSpPr>
          <p:cNvPr id="4" name="Slide Number Placeholder 3"/>
          <p:cNvSpPr>
            <a:spLocks noGrp="1"/>
          </p:cNvSpPr>
          <p:nvPr>
            <p:ph type="sldNum" sz="quarter" idx="12"/>
          </p:nvPr>
        </p:nvSpPr>
        <p:spPr/>
        <p:txBody>
          <a:bodyPr/>
          <a:lstStyle/>
          <a:p>
            <a:fld id="{EC7BFC8F-96C8-4FD3-A828-234E02AD8ACB}" type="slidenum">
              <a:rPr lang="en-CA" smtClean="0"/>
              <a:pPr/>
              <a:t>43</a:t>
            </a:fld>
            <a:endParaRPr lang="en-CA"/>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dirty="0"/>
              <a:t>Comment utilise-t-on la terminologie dans la pratique infirmière </a:t>
            </a:r>
            <a:r>
              <a:rPr lang="fr-CA" dirty="0" smtClean="0"/>
              <a:t>canadienne?</a:t>
            </a:r>
            <a:r>
              <a:rPr lang="en-CA" sz="1800" dirty="0" smtClean="0"/>
              <a:t>9</a:t>
            </a:r>
            <a:r>
              <a:rPr lang="en-CA" dirty="0" smtClean="0"/>
              <a:t> </a:t>
            </a:r>
            <a:endParaRPr lang="en-CA" dirty="0"/>
          </a:p>
        </p:txBody>
      </p:sp>
      <p:sp>
        <p:nvSpPr>
          <p:cNvPr id="3" name="Content Placeholder 2"/>
          <p:cNvSpPr>
            <a:spLocks noGrp="1"/>
          </p:cNvSpPr>
          <p:nvPr>
            <p:ph idx="1"/>
          </p:nvPr>
        </p:nvSpPr>
        <p:spPr>
          <a:xfrm>
            <a:off x="251520" y="2060848"/>
            <a:ext cx="5338936" cy="3917031"/>
          </a:xfrm>
        </p:spPr>
        <p:txBody>
          <a:bodyPr>
            <a:normAutofit lnSpcReduction="10000"/>
          </a:bodyPr>
          <a:lstStyle/>
          <a:p>
            <a:pPr lvl="0"/>
            <a:r>
              <a:rPr lang="fr-CA" dirty="0"/>
              <a:t>Association des infirmières et infirmiers autorisés de l’Ontario – Ordonnances infirmières</a:t>
            </a:r>
            <a:endParaRPr lang="en-CA" dirty="0"/>
          </a:p>
          <a:p>
            <a:pPr lvl="1"/>
            <a:r>
              <a:rPr lang="fr-CA" dirty="0"/>
              <a:t>Déclarations d’interventions claires basées sur l’ICNP et la SNOMED CT dans les lignes directrices sur les pratiques exemplaires.</a:t>
            </a:r>
            <a:endParaRPr lang="en-CA" dirty="0"/>
          </a:p>
        </p:txBody>
      </p:sp>
      <p:sp>
        <p:nvSpPr>
          <p:cNvPr id="4" name="Slide Number Placeholder 3"/>
          <p:cNvSpPr>
            <a:spLocks noGrp="1"/>
          </p:cNvSpPr>
          <p:nvPr>
            <p:ph type="sldNum" sz="quarter" idx="12"/>
          </p:nvPr>
        </p:nvSpPr>
        <p:spPr/>
        <p:txBody>
          <a:bodyPr/>
          <a:lstStyle/>
          <a:p>
            <a:fld id="{EC7BFC8F-96C8-4FD3-A828-234E02AD8ACB}" type="slidenum">
              <a:rPr lang="en-CA" smtClean="0"/>
              <a:pPr/>
              <a:t>44</a:t>
            </a:fld>
            <a:endParaRPr lang="en-CA"/>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3928" y="2276872"/>
            <a:ext cx="5827781" cy="5233598"/>
          </a:xfrm>
          <a:prstGeom prst="rect">
            <a:avLst/>
          </a:prstGeom>
        </p:spPr>
      </p:pic>
    </p:spTree>
    <p:extLst>
      <p:ext uri="{BB962C8B-B14F-4D97-AF65-F5344CB8AC3E}">
        <p14:creationId xmlns:p14="http://schemas.microsoft.com/office/powerpoint/2010/main" val="35456613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Young Nurse.jpg"/>
          <p:cNvPicPr>
            <a:picLocks noChangeAspect="1"/>
          </p:cNvPicPr>
          <p:nvPr/>
        </p:nvPicPr>
        <p:blipFill>
          <a:blip r:embed="rId3" cstate="print"/>
          <a:stretch>
            <a:fillRect/>
          </a:stretch>
        </p:blipFill>
        <p:spPr>
          <a:xfrm>
            <a:off x="5997107" y="4869160"/>
            <a:ext cx="2175293" cy="1988839"/>
          </a:xfrm>
          <a:prstGeom prst="rect">
            <a:avLst/>
          </a:prstGeom>
        </p:spPr>
      </p:pic>
      <p:sp>
        <p:nvSpPr>
          <p:cNvPr id="2" name="Title 1"/>
          <p:cNvSpPr>
            <a:spLocks noGrp="1"/>
          </p:cNvSpPr>
          <p:nvPr>
            <p:ph type="title"/>
          </p:nvPr>
        </p:nvSpPr>
        <p:spPr/>
        <p:txBody>
          <a:bodyPr>
            <a:normAutofit fontScale="90000"/>
          </a:bodyPr>
          <a:lstStyle/>
          <a:p>
            <a:r>
              <a:rPr lang="fr-CA" u="sng" dirty="0"/>
              <a:t>Scénario : </a:t>
            </a:r>
            <a:br>
              <a:rPr lang="fr-CA" u="sng" dirty="0"/>
            </a:br>
            <a:r>
              <a:rPr lang="fr-CA" u="sng" dirty="0"/>
              <a:t>un patient/client a besoin d’une perfusion d'héparine</a:t>
            </a:r>
            <a:endParaRPr lang="en-CA" dirty="0"/>
          </a:p>
        </p:txBody>
      </p:sp>
      <p:sp>
        <p:nvSpPr>
          <p:cNvPr id="3" name="Content Placeholder 2"/>
          <p:cNvSpPr>
            <a:spLocks noGrp="1"/>
          </p:cNvSpPr>
          <p:nvPr>
            <p:ph idx="1"/>
          </p:nvPr>
        </p:nvSpPr>
        <p:spPr>
          <a:xfrm>
            <a:off x="457200" y="1268760"/>
            <a:ext cx="8229600" cy="5112568"/>
          </a:xfrm>
        </p:spPr>
        <p:txBody>
          <a:bodyPr>
            <a:normAutofit/>
          </a:bodyPr>
          <a:lstStyle/>
          <a:p>
            <a:endParaRPr lang="en-CA" dirty="0"/>
          </a:p>
          <a:p>
            <a:pPr marL="0" indent="0">
              <a:buNone/>
            </a:pPr>
            <a:endParaRPr lang="en-CA" dirty="0" smtClean="0"/>
          </a:p>
          <a:p>
            <a:pPr lvl="0"/>
            <a:r>
              <a:rPr lang="fr-CA" dirty="0"/>
              <a:t>Avec quels professionnels de soins de santé doit-on être en mesure de communiquer?</a:t>
            </a:r>
            <a:endParaRPr lang="en-CA" dirty="0"/>
          </a:p>
          <a:p>
            <a:pPr lvl="0"/>
            <a:r>
              <a:rPr lang="fr-CA" dirty="0"/>
              <a:t>Quels documents électroniques peuvent être utilisés dans lesquels la terminologie clinique normalisée serait importante?</a:t>
            </a:r>
            <a:endParaRPr lang="en-CA" dirty="0"/>
          </a:p>
          <a:p>
            <a:pPr>
              <a:buNone/>
            </a:pPr>
            <a:endParaRPr lang="en-CA" dirty="0" smtClean="0"/>
          </a:p>
        </p:txBody>
      </p:sp>
      <p:sp>
        <p:nvSpPr>
          <p:cNvPr id="4" name="Slide Number Placeholder 3"/>
          <p:cNvSpPr>
            <a:spLocks noGrp="1"/>
          </p:cNvSpPr>
          <p:nvPr>
            <p:ph type="sldNum" sz="quarter" idx="12"/>
          </p:nvPr>
        </p:nvSpPr>
        <p:spPr/>
        <p:txBody>
          <a:bodyPr/>
          <a:lstStyle/>
          <a:p>
            <a:fld id="{EC7BFC8F-96C8-4FD3-A828-234E02AD8ACB}" type="slidenum">
              <a:rPr lang="en-CA" smtClean="0"/>
              <a:pPr/>
              <a:t>45</a:t>
            </a:fld>
            <a:endParaRPr lang="en-CA"/>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6264696"/>
          </a:xfrm>
        </p:spPr>
        <p:txBody>
          <a:bodyPr>
            <a:normAutofit lnSpcReduction="10000"/>
          </a:bodyPr>
          <a:lstStyle/>
          <a:p>
            <a:r>
              <a:rPr lang="fr-CA" dirty="0"/>
              <a:t>Vous êtes une </a:t>
            </a:r>
            <a:r>
              <a:rPr lang="fr-CA" dirty="0" smtClean="0"/>
              <a:t>étudiante infirmière </a:t>
            </a:r>
            <a:r>
              <a:rPr lang="fr-CA" dirty="0"/>
              <a:t>et arrivez à l’étage des chirurgies générales pour votre quart de travail. Un des clients/patients qui vous assigné est alité et a une plaie de lit de niveau II aux fesses. Vous remarquez que l’infirmière qui prend soin de cet homme lui a placé un « beigne » sous les fesses pour soulager la pression sur la plaie de lit. Vous croyez cependant vous souvenir qu’un « beigne » ne fait que déplacer la pression vers une nouvelle région du corps.</a:t>
            </a:r>
            <a:endParaRPr lang="en-CA" dirty="0"/>
          </a:p>
          <a:p>
            <a:pPr algn="ctr">
              <a:buNone/>
            </a:pPr>
            <a:endParaRPr lang="en-CA" dirty="0" smtClean="0"/>
          </a:p>
          <a:p>
            <a:pPr algn="ctr"/>
            <a:r>
              <a:rPr lang="fr-CA" u="sng" dirty="0"/>
              <a:t>Que feriez-vous?</a:t>
            </a:r>
            <a:endParaRPr lang="en-CA" dirty="0"/>
          </a:p>
        </p:txBody>
      </p:sp>
      <p:sp>
        <p:nvSpPr>
          <p:cNvPr id="4" name="Slide Number Placeholder 3"/>
          <p:cNvSpPr>
            <a:spLocks noGrp="1"/>
          </p:cNvSpPr>
          <p:nvPr>
            <p:ph type="sldNum" sz="quarter" idx="12"/>
          </p:nvPr>
        </p:nvSpPr>
        <p:spPr/>
        <p:txBody>
          <a:bodyPr/>
          <a:lstStyle/>
          <a:p>
            <a:fld id="{EC7BFC8F-96C8-4FD3-A828-234E02AD8ACB}" type="slidenum">
              <a:rPr lang="en-CA" smtClean="0"/>
              <a:pPr/>
              <a:t>46</a:t>
            </a:fld>
            <a:endParaRPr lang="en-CA"/>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Revue des principaux points</a:t>
            </a:r>
            <a:endParaRPr lang="en-CA" dirty="0"/>
          </a:p>
        </p:txBody>
      </p:sp>
      <p:sp>
        <p:nvSpPr>
          <p:cNvPr id="3" name="Content Placeholder 2"/>
          <p:cNvSpPr>
            <a:spLocks noGrp="1"/>
          </p:cNvSpPr>
          <p:nvPr>
            <p:ph idx="1"/>
          </p:nvPr>
        </p:nvSpPr>
        <p:spPr>
          <a:xfrm>
            <a:off x="467544" y="1412776"/>
            <a:ext cx="8229600" cy="5112568"/>
          </a:xfrm>
        </p:spPr>
        <p:txBody>
          <a:bodyPr>
            <a:normAutofit fontScale="85000" lnSpcReduction="10000"/>
          </a:bodyPr>
          <a:lstStyle/>
          <a:p>
            <a:pPr lvl="0"/>
            <a:r>
              <a:rPr lang="fr-CA" dirty="0"/>
              <a:t>Des données probantes peuvent être obtenues auprès de diverses sources et leur niveau de solidité et de crédibilité peut varier.</a:t>
            </a:r>
            <a:endParaRPr lang="en-CA" dirty="0"/>
          </a:p>
          <a:p>
            <a:pPr lvl="0"/>
            <a:r>
              <a:rPr lang="fr-CA" dirty="0"/>
              <a:t>Les gens doivent être renseignés sur la façon d’utiliser judicieusement l’information et les outils en ligne.</a:t>
            </a:r>
            <a:endParaRPr lang="en-CA" dirty="0"/>
          </a:p>
          <a:p>
            <a:pPr lvl="0"/>
            <a:r>
              <a:rPr lang="fr-CA" dirty="0"/>
              <a:t>Les données infirmières peuvent éclairer la pratique infirmière et améliorer la santé des patients.</a:t>
            </a:r>
            <a:endParaRPr lang="en-CA" dirty="0"/>
          </a:p>
          <a:p>
            <a:pPr lvl="0"/>
            <a:r>
              <a:rPr lang="fr-CA" dirty="0"/>
              <a:t>L’utilisation d’un langage commun normalisé entre les infirmières et les professionnels de la santé est essentielle pour communiquer l’information par voie électronique.</a:t>
            </a:r>
            <a:endParaRPr lang="en-CA" dirty="0"/>
          </a:p>
        </p:txBody>
      </p:sp>
      <p:sp>
        <p:nvSpPr>
          <p:cNvPr id="4" name="Slide Number Placeholder 3"/>
          <p:cNvSpPr>
            <a:spLocks noGrp="1"/>
          </p:cNvSpPr>
          <p:nvPr>
            <p:ph type="sldNum" sz="quarter" idx="12"/>
          </p:nvPr>
        </p:nvSpPr>
        <p:spPr/>
        <p:txBody>
          <a:bodyPr/>
          <a:lstStyle/>
          <a:p>
            <a:fld id="{EC7BFC8F-96C8-4FD3-A828-234E02AD8ACB}" type="slidenum">
              <a:rPr lang="en-CA" smtClean="0"/>
              <a:pPr/>
              <a:t>47</a:t>
            </a:fld>
            <a:endParaRPr lang="en-CA"/>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Références</a:t>
            </a:r>
            <a:endParaRPr lang="en-CA" dirty="0"/>
          </a:p>
        </p:txBody>
      </p:sp>
      <p:sp>
        <p:nvSpPr>
          <p:cNvPr id="3" name="Content Placeholder 2"/>
          <p:cNvSpPr>
            <a:spLocks noGrp="1"/>
          </p:cNvSpPr>
          <p:nvPr>
            <p:ph idx="1"/>
          </p:nvPr>
        </p:nvSpPr>
        <p:spPr>
          <a:xfrm>
            <a:off x="457200" y="1600200"/>
            <a:ext cx="8229600" cy="5069160"/>
          </a:xfrm>
        </p:spPr>
        <p:txBody>
          <a:bodyPr>
            <a:normAutofit fontScale="32500" lnSpcReduction="20000"/>
          </a:bodyPr>
          <a:lstStyle/>
          <a:p>
            <a:pPr marL="514350" indent="-514350">
              <a:buFont typeface="+mj-lt"/>
              <a:buAutoNum type="arabicPeriod"/>
            </a:pPr>
            <a:r>
              <a:rPr lang="en-CA" sz="3400" dirty="0" smtClean="0"/>
              <a:t>Ball MJ, Douglas JV, &amp; Walker, PH.  (2011).  Nursing informatics, Where technology and caring meet (4</a:t>
            </a:r>
            <a:r>
              <a:rPr lang="en-CA" sz="3400" baseline="30000" dirty="0" smtClean="0"/>
              <a:t>th</a:t>
            </a:r>
            <a:r>
              <a:rPr lang="en-CA" sz="3400" dirty="0" smtClean="0"/>
              <a:t> </a:t>
            </a:r>
            <a:r>
              <a:rPr lang="en-CA" sz="3400" dirty="0" err="1" smtClean="0"/>
              <a:t>ed</a:t>
            </a:r>
            <a:r>
              <a:rPr lang="en-CA" sz="3400" dirty="0" smtClean="0"/>
              <a:t>).  London:  Springer.</a:t>
            </a:r>
          </a:p>
          <a:p>
            <a:pPr marL="514350" indent="-514350">
              <a:buFont typeface="+mj-lt"/>
              <a:buAutoNum type="arabicPeriod"/>
            </a:pPr>
            <a:r>
              <a:rPr lang="en-CA" sz="3400" dirty="0" smtClean="0"/>
              <a:t>Straus SE, Richardson WS, </a:t>
            </a:r>
            <a:r>
              <a:rPr lang="en-CA" sz="3400" dirty="0" err="1" smtClean="0"/>
              <a:t>Glasziou</a:t>
            </a:r>
            <a:r>
              <a:rPr lang="en-CA" sz="3400" dirty="0" smtClean="0"/>
              <a:t> P, &amp; Haynes, RB.  (2010).  Evidence-based Medicine:  How to practice and teach EBM (4</a:t>
            </a:r>
            <a:r>
              <a:rPr lang="en-CA" sz="3400" baseline="30000" dirty="0" smtClean="0"/>
              <a:t>th</a:t>
            </a:r>
            <a:r>
              <a:rPr lang="en-CA" sz="3400" dirty="0" smtClean="0"/>
              <a:t> </a:t>
            </a:r>
            <a:r>
              <a:rPr lang="en-CA" sz="3400" dirty="0" err="1" smtClean="0"/>
              <a:t>ed</a:t>
            </a:r>
            <a:r>
              <a:rPr lang="en-CA" sz="3400" dirty="0" smtClean="0"/>
              <a:t>).  London, Edinburgh:  Churchill Livingston.</a:t>
            </a:r>
          </a:p>
          <a:p>
            <a:pPr marL="514350" indent="-514350">
              <a:buFont typeface="+mj-lt"/>
              <a:buAutoNum type="arabicPeriod"/>
            </a:pPr>
            <a:r>
              <a:rPr lang="en-CA" sz="3400" dirty="0" smtClean="0"/>
              <a:t>Davies B &amp; Logan J.  (2008).  Reading research:  A user-friendly guide for nurses and other health professionals (4</a:t>
            </a:r>
            <a:r>
              <a:rPr lang="en-CA" sz="3400" baseline="30000" dirty="0" smtClean="0"/>
              <a:t>th</a:t>
            </a:r>
            <a:r>
              <a:rPr lang="en-CA" sz="3400" dirty="0" smtClean="0"/>
              <a:t> </a:t>
            </a:r>
            <a:r>
              <a:rPr lang="en-CA" sz="3400" dirty="0" err="1" smtClean="0"/>
              <a:t>ed</a:t>
            </a:r>
            <a:r>
              <a:rPr lang="en-CA" sz="3400" dirty="0" smtClean="0"/>
              <a:t>).  Toronto, ON:  Elsevier Canada</a:t>
            </a:r>
          </a:p>
          <a:p>
            <a:pPr marL="514350" indent="-514350">
              <a:buFont typeface="+mj-lt"/>
              <a:buAutoNum type="arabicPeriod"/>
            </a:pPr>
            <a:r>
              <a:rPr lang="en-CA" sz="3400" dirty="0" smtClean="0"/>
              <a:t>Saba VK, &amp; McCormick, KA.  (2006).  Essentials of nursing informatics (4th </a:t>
            </a:r>
            <a:r>
              <a:rPr lang="en-CA" sz="3400" dirty="0" err="1" smtClean="0"/>
              <a:t>ed</a:t>
            </a:r>
            <a:r>
              <a:rPr lang="en-CA" sz="3400" dirty="0" smtClean="0"/>
              <a:t>).  United States of America:  McGraw-Hill Companies, Inc.</a:t>
            </a:r>
          </a:p>
          <a:p>
            <a:pPr marL="514350" indent="-514350">
              <a:buFont typeface="+mj-lt"/>
              <a:buAutoNum type="arabicPeriod"/>
            </a:pPr>
            <a:r>
              <a:rPr lang="en-CA" sz="3400" dirty="0" smtClean="0"/>
              <a:t>Office of the Auditor General of Canada. (2010).  Electronic health records in Canada.  </a:t>
            </a:r>
            <a:r>
              <a:rPr lang="en-CA" sz="3400" dirty="0" err="1" smtClean="0"/>
              <a:t>Extrait</a:t>
            </a:r>
            <a:r>
              <a:rPr lang="en-CA" sz="3400" dirty="0" smtClean="0"/>
              <a:t> de:  </a:t>
            </a:r>
            <a:r>
              <a:rPr lang="en-CA" sz="3400" dirty="0" smtClean="0">
                <a:hlinkClick r:id="rId2"/>
              </a:rPr>
              <a:t>http://www.oag-bvg.gc.ca/internet/docs/parl_oag_201004_07_e.pdf</a:t>
            </a:r>
            <a:endParaRPr lang="en-CA" sz="3400" dirty="0" smtClean="0"/>
          </a:p>
          <a:p>
            <a:pPr marL="514350" indent="-514350">
              <a:buFont typeface="+mj-lt"/>
              <a:buAutoNum type="arabicPeriod"/>
            </a:pPr>
            <a:r>
              <a:rPr lang="en-CA" sz="3400" dirty="0" smtClean="0"/>
              <a:t>International Council of Nurses.  (2012).  International classification for nursing practice.  </a:t>
            </a:r>
            <a:r>
              <a:rPr lang="en-CA" sz="3400" dirty="0" err="1" smtClean="0"/>
              <a:t>Extrait</a:t>
            </a:r>
            <a:r>
              <a:rPr lang="en-CA" sz="3400" dirty="0" smtClean="0"/>
              <a:t> de: </a:t>
            </a:r>
            <a:r>
              <a:rPr lang="en-CA" sz="3400" dirty="0" smtClean="0">
                <a:hlinkClick r:id="rId3"/>
              </a:rPr>
              <a:t>http://www.icn.ch/pillarsprograms/international-classification-for-nursing-practice-icnpr/</a:t>
            </a:r>
            <a:endParaRPr lang="en-CA" sz="3400" dirty="0" smtClean="0"/>
          </a:p>
          <a:p>
            <a:pPr marL="514350" indent="-514350">
              <a:buFont typeface="+mj-lt"/>
              <a:buAutoNum type="arabicPeriod"/>
            </a:pPr>
            <a:r>
              <a:rPr lang="en-CA" sz="3400" dirty="0" smtClean="0"/>
              <a:t>Canadian Nurses Association.  (2012).  Nursing informatics.  </a:t>
            </a:r>
            <a:r>
              <a:rPr lang="en-CA" sz="3400" dirty="0" err="1" smtClean="0"/>
              <a:t>Extrait</a:t>
            </a:r>
            <a:r>
              <a:rPr lang="en-CA" sz="3400" dirty="0" smtClean="0"/>
              <a:t> de:  </a:t>
            </a:r>
            <a:r>
              <a:rPr lang="en-CA" sz="3400" dirty="0" smtClean="0">
                <a:hlinkClick r:id="rId4"/>
              </a:rPr>
              <a:t>http://www.cna-aiic.ca/en/improve-your-workplace/nursing-informatics/</a:t>
            </a:r>
            <a:endParaRPr lang="en-CA" sz="3400" dirty="0" smtClean="0"/>
          </a:p>
          <a:p>
            <a:pPr marL="514350" indent="-514350">
              <a:buFont typeface="+mj-lt"/>
              <a:buAutoNum type="arabicPeriod"/>
            </a:pPr>
            <a:r>
              <a:rPr lang="en-CA" sz="3400" dirty="0" smtClean="0"/>
              <a:t>Canadian Nurses Association. (2010). </a:t>
            </a:r>
            <a:r>
              <a:rPr lang="en-CA" sz="3400" i="1" dirty="0" smtClean="0"/>
              <a:t>About C-HOBIC.</a:t>
            </a:r>
            <a:r>
              <a:rPr lang="en-CA" sz="3400" dirty="0" smtClean="0"/>
              <a:t> </a:t>
            </a:r>
            <a:r>
              <a:rPr lang="en-CA" sz="3400" dirty="0" err="1" smtClean="0"/>
              <a:t>Extrait</a:t>
            </a:r>
            <a:r>
              <a:rPr lang="en-CA" sz="3400" smtClean="0"/>
              <a:t> le </a:t>
            </a:r>
            <a:r>
              <a:rPr lang="en-CA" sz="3400" dirty="0" smtClean="0"/>
              <a:t>22 </a:t>
            </a:r>
            <a:r>
              <a:rPr lang="en-CA" sz="3400" dirty="0" err="1"/>
              <a:t>o</a:t>
            </a:r>
            <a:r>
              <a:rPr lang="en-CA" sz="3400" dirty="0" err="1" smtClean="0"/>
              <a:t>ctobre</a:t>
            </a:r>
            <a:r>
              <a:rPr lang="en-CA" sz="3400" dirty="0" smtClean="0"/>
              <a:t> 2012: </a:t>
            </a:r>
            <a:r>
              <a:rPr lang="en-CA" sz="3400" dirty="0" smtClean="0">
                <a:hlinkClick r:id="rId5"/>
              </a:rPr>
              <a:t>http://www2.cna-aiic.ca/c-hobic/about/default_e.aspx</a:t>
            </a:r>
            <a:r>
              <a:rPr lang="en-CA" sz="3400" dirty="0" smtClean="0"/>
              <a:t> </a:t>
            </a:r>
          </a:p>
          <a:p>
            <a:pPr marL="514350" indent="-514350">
              <a:buFont typeface="+mj-lt"/>
              <a:buAutoNum type="arabicPeriod"/>
            </a:pPr>
            <a:r>
              <a:rPr lang="en-CA" sz="3400" dirty="0" smtClean="0"/>
              <a:t>Registered Nurses Association of Ontario. (</a:t>
            </a:r>
            <a:r>
              <a:rPr lang="en-CA" sz="3400" dirty="0" err="1" smtClean="0"/>
              <a:t>nd</a:t>
            </a:r>
            <a:r>
              <a:rPr lang="en-CA" sz="3400" dirty="0" smtClean="0"/>
              <a:t>) </a:t>
            </a:r>
            <a:r>
              <a:rPr lang="en-CA" sz="3400" i="1" dirty="0" smtClean="0"/>
              <a:t>Nursing Order Sets</a:t>
            </a:r>
            <a:r>
              <a:rPr lang="en-CA" sz="3400" dirty="0" smtClean="0"/>
              <a:t>. </a:t>
            </a:r>
            <a:r>
              <a:rPr lang="en-CA" sz="3400" dirty="0" err="1" smtClean="0"/>
              <a:t>Extrait</a:t>
            </a:r>
            <a:r>
              <a:rPr lang="en-CA" sz="3400" dirty="0" smtClean="0"/>
              <a:t> de:  </a:t>
            </a:r>
            <a:r>
              <a:rPr lang="en-CA" sz="3400" dirty="0">
                <a:hlinkClick r:id="rId6"/>
              </a:rPr>
              <a:t>http://</a:t>
            </a:r>
            <a:r>
              <a:rPr lang="en-CA" sz="3400" dirty="0" smtClean="0">
                <a:hlinkClick r:id="rId6"/>
              </a:rPr>
              <a:t>rnao.ca/bpg/initiatives/nursing-order-sets</a:t>
            </a:r>
            <a:r>
              <a:rPr lang="en-CA" sz="3400" dirty="0" smtClean="0"/>
              <a:t> </a:t>
            </a:r>
          </a:p>
          <a:p>
            <a:pPr marL="514350" indent="-514350">
              <a:buFont typeface="+mj-lt"/>
              <a:buAutoNum type="arabicPeriod"/>
            </a:pPr>
            <a:r>
              <a:rPr lang="en-CA" sz="3400" dirty="0" smtClean="0"/>
              <a:t>Canadian Nurses Association. (2011). </a:t>
            </a:r>
            <a:r>
              <a:rPr lang="en-CA" sz="3400" i="1" dirty="0" smtClean="0"/>
              <a:t>New advances in patient safety through new advances in nursing assessments in electronic health records.</a:t>
            </a:r>
            <a:r>
              <a:rPr lang="en-CA" sz="3400" dirty="0" smtClean="0"/>
              <a:t> </a:t>
            </a:r>
            <a:r>
              <a:rPr lang="en-CA" sz="3400" dirty="0" err="1" smtClean="0"/>
              <a:t>Extrait</a:t>
            </a:r>
            <a:r>
              <a:rPr lang="en-CA" sz="3400" dirty="0" smtClean="0"/>
              <a:t> le3 </a:t>
            </a:r>
            <a:r>
              <a:rPr lang="en-CA" sz="3400" dirty="0" err="1" smtClean="0"/>
              <a:t>janvier</a:t>
            </a:r>
            <a:r>
              <a:rPr lang="en-CA" sz="3400" dirty="0" smtClean="0"/>
              <a:t> 2013:  </a:t>
            </a:r>
            <a:r>
              <a:rPr lang="en-CA" sz="3400" dirty="0" smtClean="0">
                <a:hlinkClick r:id="rId7"/>
              </a:rPr>
              <a:t>http://www.cna-aiic.ca/en/new-advances-in-patient-safety-through-nursing-assessments-in-electronic-health-records/</a:t>
            </a:r>
            <a:r>
              <a:rPr lang="en-CA" sz="3400" dirty="0" smtClean="0"/>
              <a:t> </a:t>
            </a:r>
          </a:p>
          <a:p>
            <a:pPr marL="0" indent="0">
              <a:buNone/>
            </a:pPr>
            <a:r>
              <a:rPr lang="en-CA" sz="3400" dirty="0" smtClean="0"/>
              <a:t>11.           Canada Health </a:t>
            </a:r>
            <a:r>
              <a:rPr lang="en-CA" sz="3400" dirty="0" err="1" smtClean="0"/>
              <a:t>Infoway</a:t>
            </a:r>
            <a:r>
              <a:rPr lang="en-CA" sz="3400" dirty="0" smtClean="0"/>
              <a:t>.  (2012).  </a:t>
            </a:r>
            <a:r>
              <a:rPr lang="en-CA" sz="3400" dirty="0" err="1" smtClean="0"/>
              <a:t>Extrait</a:t>
            </a:r>
            <a:r>
              <a:rPr lang="en-CA" sz="3400" dirty="0" smtClean="0"/>
              <a:t> de:  </a:t>
            </a:r>
            <a:r>
              <a:rPr lang="en-CA" sz="3400" dirty="0" smtClean="0">
                <a:hlinkClick r:id="rId8"/>
              </a:rPr>
              <a:t>https://sl.infoway-inforoute.ca/content/ </a:t>
            </a:r>
            <a:r>
              <a:rPr lang="en-CA" sz="3400" dirty="0" err="1" smtClean="0">
                <a:hlinkClick r:id="rId8"/>
              </a:rPr>
              <a:t>dispPage.asp?cw_page</a:t>
            </a:r>
            <a:r>
              <a:rPr lang="en-CA" sz="3400" dirty="0" smtClean="0">
                <a:hlinkClick r:id="rId8"/>
              </a:rPr>
              <a:t>=</a:t>
            </a:r>
            <a:r>
              <a:rPr lang="en-CA" sz="3400" dirty="0" err="1" smtClean="0">
                <a:hlinkClick r:id="rId8"/>
              </a:rPr>
              <a:t>snomedct_e</a:t>
            </a:r>
            <a:endParaRPr lang="en-CA" sz="3400" dirty="0" smtClean="0"/>
          </a:p>
          <a:p>
            <a:pPr marL="0" indent="0">
              <a:buNone/>
            </a:pPr>
            <a:r>
              <a:rPr lang="en-CA" sz="3400" dirty="0" smtClean="0"/>
              <a:t>12.           Hannah, K., White, P., Nagle, L., and Pringle, D. (2009). Standardized Nursing Information in Canada for the Inclusion in Electronic       	Health Records: C-HOBIC. </a:t>
            </a:r>
            <a:r>
              <a:rPr lang="en-CA" sz="3400" i="1" dirty="0" smtClean="0"/>
              <a:t>Journal of American Medical Informatics Association</a:t>
            </a:r>
            <a:r>
              <a:rPr lang="en-CA" sz="3400" dirty="0" smtClean="0"/>
              <a:t>. 16(4), 524-530. </a:t>
            </a:r>
          </a:p>
          <a:p>
            <a:pPr marL="514350" indent="-514350">
              <a:buAutoNum type="arabicPeriod" startAt="10"/>
            </a:pPr>
            <a:endParaRPr lang="en-CA" sz="5500" dirty="0" smtClean="0"/>
          </a:p>
          <a:p>
            <a:pPr marL="0" indent="0" algn="ctr">
              <a:buNone/>
            </a:pPr>
            <a:r>
              <a:rPr lang="fr-CA" sz="5500" dirty="0"/>
              <a:t>Des remerciements particuliers aux </a:t>
            </a:r>
            <a:r>
              <a:rPr lang="fr-CA" sz="5500" dirty="0" err="1"/>
              <a:t>Centers</a:t>
            </a:r>
            <a:r>
              <a:rPr lang="fr-CA" sz="5500" dirty="0"/>
              <a:t> for </a:t>
            </a:r>
            <a:r>
              <a:rPr lang="fr-CA" sz="5500" dirty="0" err="1"/>
              <a:t>Disease</a:t>
            </a:r>
            <a:r>
              <a:rPr lang="fr-CA" sz="5500" dirty="0"/>
              <a:t> Control and </a:t>
            </a:r>
            <a:r>
              <a:rPr lang="fr-CA" sz="5500" dirty="0" err="1"/>
              <a:t>Prevention</a:t>
            </a:r>
            <a:r>
              <a:rPr lang="fr-CA" sz="5500" dirty="0"/>
              <a:t>, à Amanda Mills, à Grace </a:t>
            </a:r>
            <a:r>
              <a:rPr lang="fr-CA" sz="5500" dirty="0" err="1"/>
              <a:t>Emori</a:t>
            </a:r>
            <a:r>
              <a:rPr lang="fr-CA" sz="5500" dirty="0"/>
              <a:t>, à Richard Duncan et à James </a:t>
            </a:r>
            <a:r>
              <a:rPr lang="fr-CA" sz="5500" dirty="0" err="1"/>
              <a:t>Gathany</a:t>
            </a:r>
            <a:r>
              <a:rPr lang="fr-CA" sz="5500" dirty="0"/>
              <a:t> pour les images utilisées dans le cadre de cette présentation.</a:t>
            </a:r>
            <a:endParaRPr lang="en-CA" sz="5500" dirty="0"/>
          </a:p>
          <a:p>
            <a:pPr marL="514350" indent="-514350">
              <a:buFont typeface="+mj-lt"/>
              <a:buAutoNum type="arabicPeriod"/>
            </a:pPr>
            <a:endParaRPr lang="en-CA" sz="40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Les soins de santé avant la </a:t>
            </a:r>
            <a:r>
              <a:rPr lang="fr-CA" dirty="0" smtClean="0"/>
              <a:t>PEDP</a:t>
            </a:r>
            <a:r>
              <a:rPr lang="en-CA" sz="1200" dirty="0" smtClean="0"/>
              <a:t>1</a:t>
            </a:r>
            <a:endParaRPr lang="en-CA" dirty="0"/>
          </a:p>
        </p:txBody>
      </p:sp>
      <p:sp>
        <p:nvSpPr>
          <p:cNvPr id="3" name="Content Placeholder 2"/>
          <p:cNvSpPr>
            <a:spLocks noGrp="1"/>
          </p:cNvSpPr>
          <p:nvPr>
            <p:ph idx="1"/>
          </p:nvPr>
        </p:nvSpPr>
        <p:spPr/>
        <p:txBody>
          <a:bodyPr>
            <a:normAutofit/>
          </a:bodyPr>
          <a:lstStyle/>
          <a:p>
            <a:pPr lvl="0"/>
            <a:r>
              <a:rPr lang="fr-CA" dirty="0"/>
              <a:t>Avant le mouvement vers la PEDP, la pratique clinique était orientée sur l’avis des experts, l’expérience, les essais et erreurs, etc.</a:t>
            </a:r>
            <a:endParaRPr lang="en-CA" dirty="0"/>
          </a:p>
          <a:p>
            <a:pPr marL="0" indent="0">
              <a:buNone/>
            </a:pPr>
            <a:endParaRPr lang="en-CA" dirty="0" smtClean="0"/>
          </a:p>
          <a:p>
            <a:pPr>
              <a:buNone/>
            </a:pPr>
            <a:endParaRPr lang="en-CA" dirty="0" smtClean="0"/>
          </a:p>
        </p:txBody>
      </p:sp>
      <p:sp>
        <p:nvSpPr>
          <p:cNvPr id="4" name="Slide Number Placeholder 3"/>
          <p:cNvSpPr>
            <a:spLocks noGrp="1"/>
          </p:cNvSpPr>
          <p:nvPr>
            <p:ph type="sldNum" sz="quarter" idx="12"/>
          </p:nvPr>
        </p:nvSpPr>
        <p:spPr/>
        <p:txBody>
          <a:bodyPr/>
          <a:lstStyle/>
          <a:p>
            <a:fld id="{EC7BFC8F-96C8-4FD3-A828-234E02AD8ACB}" type="slidenum">
              <a:rPr lang="en-CA" smtClean="0"/>
              <a:pPr/>
              <a:t>5</a:t>
            </a:fld>
            <a:endParaRPr lang="en-CA"/>
          </a:p>
        </p:txBody>
      </p:sp>
      <p:pic>
        <p:nvPicPr>
          <p:cNvPr id="5" name="Picture 4" descr="Hand-Washing.jpg"/>
          <p:cNvPicPr>
            <a:picLocks noChangeAspect="1"/>
          </p:cNvPicPr>
          <p:nvPr/>
        </p:nvPicPr>
        <p:blipFill>
          <a:blip r:embed="rId3" cstate="print"/>
          <a:stretch>
            <a:fillRect/>
          </a:stretch>
        </p:blipFill>
        <p:spPr>
          <a:xfrm>
            <a:off x="899592" y="3140968"/>
            <a:ext cx="2495511" cy="2880320"/>
          </a:xfrm>
          <a:prstGeom prst="rect">
            <a:avLst/>
          </a:prstGeom>
        </p:spPr>
      </p:pic>
      <p:sp>
        <p:nvSpPr>
          <p:cNvPr id="6" name="TextBox 5"/>
          <p:cNvSpPr txBox="1"/>
          <p:nvPr/>
        </p:nvSpPr>
        <p:spPr>
          <a:xfrm>
            <a:off x="3923928" y="3212976"/>
            <a:ext cx="4248472" cy="2554545"/>
          </a:xfrm>
          <a:prstGeom prst="rect">
            <a:avLst/>
          </a:prstGeom>
          <a:noFill/>
        </p:spPr>
        <p:txBody>
          <a:bodyPr wrap="square" rtlCol="0">
            <a:spAutoFit/>
          </a:bodyPr>
          <a:lstStyle/>
          <a:p>
            <a:r>
              <a:rPr lang="fr-CA" sz="3200" dirty="0"/>
              <a:t>Exemples :</a:t>
            </a:r>
            <a:endParaRPr lang="en-CA" sz="3200" dirty="0"/>
          </a:p>
          <a:p>
            <a:pPr marL="457200" lvl="0" indent="-457200">
              <a:buFont typeface="Arial" panose="020B0604020202020204" pitchFamily="34" charset="0"/>
              <a:buChar char="•"/>
            </a:pPr>
            <a:r>
              <a:rPr lang="fr-CA" sz="3200" dirty="0"/>
              <a:t>Le lavage des mains après l’accouchement</a:t>
            </a:r>
            <a:endParaRPr lang="en-CA" sz="3200" dirty="0"/>
          </a:p>
          <a:p>
            <a:pPr marL="457200" lvl="0" indent="-457200">
              <a:buFont typeface="Arial" panose="020B0604020202020204" pitchFamily="34" charset="0"/>
              <a:buChar char="•"/>
            </a:pPr>
            <a:r>
              <a:rPr lang="fr-CA" sz="3200" dirty="0"/>
              <a:t>La saignée</a:t>
            </a:r>
            <a:endParaRPr lang="en-CA" sz="3200" dirty="0"/>
          </a:p>
          <a:p>
            <a:endParaRPr lang="en-CA"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dirty="0"/>
              <a:t>Nécessité actuelle d’adopter la PEDP </a:t>
            </a:r>
            <a:r>
              <a:rPr lang="en-CA" sz="1200" dirty="0" smtClean="0"/>
              <a:t>1</a:t>
            </a:r>
            <a:endParaRPr lang="en-CA" dirty="0"/>
          </a:p>
        </p:txBody>
      </p:sp>
      <p:sp>
        <p:nvSpPr>
          <p:cNvPr id="3" name="Content Placeholder 2"/>
          <p:cNvSpPr>
            <a:spLocks noGrp="1"/>
          </p:cNvSpPr>
          <p:nvPr>
            <p:ph idx="1"/>
          </p:nvPr>
        </p:nvSpPr>
        <p:spPr>
          <a:xfrm>
            <a:off x="457200" y="1340768"/>
            <a:ext cx="8229600" cy="4785395"/>
          </a:xfrm>
        </p:spPr>
        <p:txBody>
          <a:bodyPr>
            <a:normAutofit/>
          </a:bodyPr>
          <a:lstStyle/>
          <a:p>
            <a:pPr lvl="0"/>
            <a:r>
              <a:rPr lang="fr-CA" dirty="0"/>
              <a:t>La nécessité d’adopter la PEDP n’a jamais été aussi grande en raison :</a:t>
            </a:r>
            <a:endParaRPr lang="en-CA" dirty="0"/>
          </a:p>
          <a:p>
            <a:pPr lvl="1">
              <a:buFont typeface="Arial" panose="020B0604020202020204" pitchFamily="34" charset="0"/>
              <a:buChar char="•"/>
            </a:pPr>
            <a:r>
              <a:rPr lang="fr-CA" dirty="0"/>
              <a:t>des nouvelles interventions et des nouveaux médicaments et traitements;</a:t>
            </a:r>
            <a:endParaRPr lang="en-CA" dirty="0"/>
          </a:p>
          <a:p>
            <a:pPr lvl="1">
              <a:buFont typeface="Arial" panose="020B0604020202020204" pitchFamily="34" charset="0"/>
              <a:buChar char="•"/>
            </a:pPr>
            <a:r>
              <a:rPr lang="fr-CA" dirty="0"/>
              <a:t>de l’accent mis sur la sécurité des patients;</a:t>
            </a:r>
            <a:endParaRPr lang="en-CA" dirty="0"/>
          </a:p>
          <a:p>
            <a:pPr lvl="1">
              <a:buFont typeface="Arial" panose="020B0604020202020204" pitchFamily="34" charset="0"/>
              <a:buChar char="•"/>
            </a:pPr>
            <a:r>
              <a:rPr lang="fr-CA" dirty="0"/>
              <a:t>de la quantité accrue de recherches.</a:t>
            </a:r>
            <a:endParaRPr lang="en-CA" dirty="0"/>
          </a:p>
          <a:p>
            <a:pPr lvl="1">
              <a:buNone/>
            </a:pPr>
            <a:endParaRPr lang="en-CA" sz="2400" dirty="0" smtClean="0"/>
          </a:p>
          <a:p>
            <a:endParaRPr lang="en-CA" dirty="0" smtClean="0"/>
          </a:p>
          <a:p>
            <a:pPr lvl="1">
              <a:buNone/>
            </a:pPr>
            <a:endParaRPr lang="en-CA" dirty="0"/>
          </a:p>
        </p:txBody>
      </p:sp>
      <p:sp>
        <p:nvSpPr>
          <p:cNvPr id="4" name="Slide Number Placeholder 3"/>
          <p:cNvSpPr>
            <a:spLocks noGrp="1"/>
          </p:cNvSpPr>
          <p:nvPr>
            <p:ph type="sldNum" sz="quarter" idx="12"/>
          </p:nvPr>
        </p:nvSpPr>
        <p:spPr/>
        <p:txBody>
          <a:bodyPr/>
          <a:lstStyle/>
          <a:p>
            <a:fld id="{EC7BFC8F-96C8-4FD3-A828-234E02AD8ACB}" type="slidenum">
              <a:rPr lang="en-CA" smtClean="0"/>
              <a:pPr/>
              <a:t>6</a:t>
            </a:fld>
            <a:endParaRPr lang="en-CA"/>
          </a:p>
        </p:txBody>
      </p:sp>
      <p:pic>
        <p:nvPicPr>
          <p:cNvPr id="5" name="Picture 4" descr="Library.jpg"/>
          <p:cNvPicPr>
            <a:picLocks noChangeAspect="1"/>
          </p:cNvPicPr>
          <p:nvPr/>
        </p:nvPicPr>
        <p:blipFill>
          <a:blip r:embed="rId3" cstate="print"/>
          <a:stretch>
            <a:fillRect/>
          </a:stretch>
        </p:blipFill>
        <p:spPr>
          <a:xfrm>
            <a:off x="5004048" y="4365104"/>
            <a:ext cx="3816424" cy="1944216"/>
          </a:xfrm>
          <a:prstGeom prst="rect">
            <a:avLst/>
          </a:prstGeom>
        </p:spPr>
      </p:pic>
      <p:sp>
        <p:nvSpPr>
          <p:cNvPr id="6" name="TextBox 5"/>
          <p:cNvSpPr txBox="1"/>
          <p:nvPr/>
        </p:nvSpPr>
        <p:spPr>
          <a:xfrm>
            <a:off x="0" y="620688"/>
            <a:ext cx="3096344" cy="738664"/>
          </a:xfrm>
          <a:prstGeom prst="rect">
            <a:avLst/>
          </a:prstGeom>
          <a:noFill/>
        </p:spPr>
        <p:txBody>
          <a:bodyPr wrap="square" rtlCol="0">
            <a:spAutoFit/>
          </a:bodyPr>
          <a:lstStyle/>
          <a:p>
            <a:pPr lvl="1">
              <a:buFont typeface="Arial" pitchFamily="34" charset="0"/>
              <a:buChar char="•"/>
            </a:pPr>
            <a:endParaRPr lang="en-CA" sz="2400" dirty="0" smtClean="0"/>
          </a:p>
          <a:p>
            <a:endParaRPr lang="en-C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La PEDP et les </a:t>
            </a:r>
            <a:r>
              <a:rPr lang="fr-CA" dirty="0" smtClean="0"/>
              <a:t>infirmières</a:t>
            </a:r>
            <a:r>
              <a:rPr lang="en-CA" sz="1200" dirty="0" smtClean="0"/>
              <a:t>1</a:t>
            </a:r>
            <a:endParaRPr lang="en-CA" dirty="0"/>
          </a:p>
        </p:txBody>
      </p:sp>
      <p:sp>
        <p:nvSpPr>
          <p:cNvPr id="3" name="Content Placeholder 2"/>
          <p:cNvSpPr>
            <a:spLocks noGrp="1"/>
          </p:cNvSpPr>
          <p:nvPr>
            <p:ph idx="1"/>
          </p:nvPr>
        </p:nvSpPr>
        <p:spPr>
          <a:xfrm>
            <a:off x="457200" y="1268760"/>
            <a:ext cx="8229600" cy="2952327"/>
          </a:xfrm>
        </p:spPr>
        <p:txBody>
          <a:bodyPr>
            <a:normAutofit fontScale="92500" lnSpcReduction="10000"/>
          </a:bodyPr>
          <a:lstStyle/>
          <a:p>
            <a:pPr lvl="0"/>
            <a:r>
              <a:rPr lang="fr-CA" dirty="0"/>
              <a:t>Les infirmières d’aujourd’hui :</a:t>
            </a:r>
            <a:endParaRPr lang="en-CA" dirty="0"/>
          </a:p>
          <a:p>
            <a:pPr lvl="1"/>
            <a:r>
              <a:rPr lang="fr-CA" dirty="0"/>
              <a:t>prennent soin de personnes de plus en plus malades à l’aide d’un éventail d’interventions de plus en plus vaste;</a:t>
            </a:r>
            <a:endParaRPr lang="en-CA" dirty="0"/>
          </a:p>
          <a:p>
            <a:pPr lvl="1"/>
            <a:r>
              <a:rPr lang="fr-CA" dirty="0"/>
              <a:t>établissent un partenariat avec les préposés aux soins, les infirmières auxiliaires autorisées (IAA), etc., et doivent déléguer au sein de cette équipe;</a:t>
            </a:r>
            <a:endParaRPr lang="en-CA" dirty="0"/>
          </a:p>
          <a:p>
            <a:pPr lvl="1"/>
            <a:endParaRPr lang="en-CA" dirty="0" smtClean="0"/>
          </a:p>
          <a:p>
            <a:pPr lvl="1">
              <a:buNone/>
            </a:pPr>
            <a:endParaRPr lang="en-CA" dirty="0" smtClean="0"/>
          </a:p>
          <a:p>
            <a:pPr lvl="1"/>
            <a:endParaRPr lang="en-CA" dirty="0" smtClean="0"/>
          </a:p>
          <a:p>
            <a:endParaRPr lang="en-CA" dirty="0" smtClean="0"/>
          </a:p>
          <a:p>
            <a:endParaRPr lang="en-CA" dirty="0"/>
          </a:p>
        </p:txBody>
      </p:sp>
      <p:sp>
        <p:nvSpPr>
          <p:cNvPr id="4" name="Slide Number Placeholder 3"/>
          <p:cNvSpPr>
            <a:spLocks noGrp="1"/>
          </p:cNvSpPr>
          <p:nvPr>
            <p:ph type="sldNum" sz="quarter" idx="12"/>
          </p:nvPr>
        </p:nvSpPr>
        <p:spPr/>
        <p:txBody>
          <a:bodyPr/>
          <a:lstStyle/>
          <a:p>
            <a:fld id="{EC7BFC8F-96C8-4FD3-A828-234E02AD8ACB}" type="slidenum">
              <a:rPr lang="en-CA" smtClean="0"/>
              <a:pPr/>
              <a:t>7</a:t>
            </a:fld>
            <a:endParaRPr lang="en-CA"/>
          </a:p>
        </p:txBody>
      </p:sp>
      <p:pic>
        <p:nvPicPr>
          <p:cNvPr id="5" name="Picture 4" descr="Stack of Books.jpg"/>
          <p:cNvPicPr>
            <a:picLocks noChangeAspect="1"/>
          </p:cNvPicPr>
          <p:nvPr/>
        </p:nvPicPr>
        <p:blipFill>
          <a:blip r:embed="rId2" cstate="print"/>
          <a:stretch>
            <a:fillRect/>
          </a:stretch>
        </p:blipFill>
        <p:spPr>
          <a:xfrm>
            <a:off x="395536" y="4289608"/>
            <a:ext cx="2536802" cy="1649936"/>
          </a:xfrm>
          <a:prstGeom prst="rect">
            <a:avLst/>
          </a:prstGeom>
        </p:spPr>
      </p:pic>
      <p:sp>
        <p:nvSpPr>
          <p:cNvPr id="6" name="TextBox 5"/>
          <p:cNvSpPr txBox="1"/>
          <p:nvPr/>
        </p:nvSpPr>
        <p:spPr>
          <a:xfrm>
            <a:off x="2555776" y="4289608"/>
            <a:ext cx="6804248" cy="2800767"/>
          </a:xfrm>
          <a:prstGeom prst="rect">
            <a:avLst/>
          </a:prstGeom>
          <a:noFill/>
        </p:spPr>
        <p:txBody>
          <a:bodyPr wrap="square" rtlCol="0">
            <a:spAutoFit/>
          </a:bodyPr>
          <a:lstStyle/>
          <a:p>
            <a:pPr lvl="1"/>
            <a:r>
              <a:rPr lang="fr-CA" sz="2600" dirty="0" smtClean="0"/>
              <a:t>- doivent </a:t>
            </a:r>
            <a:r>
              <a:rPr lang="fr-CA" sz="2600" dirty="0"/>
              <a:t>se tenir au fait des données probantes liées à leur travail</a:t>
            </a:r>
            <a:r>
              <a:rPr lang="fr-CA" sz="2600" dirty="0" smtClean="0"/>
              <a:t>;</a:t>
            </a:r>
            <a:r>
              <a:rPr lang="en-CA" sz="2600" dirty="0" smtClean="0"/>
              <a:t/>
            </a:r>
            <a:br>
              <a:rPr lang="en-CA" sz="2600" dirty="0" smtClean="0"/>
            </a:br>
            <a:endParaRPr lang="en-CA" sz="2800" dirty="0" smtClean="0"/>
          </a:p>
          <a:p>
            <a:pPr lvl="1"/>
            <a:r>
              <a:rPr lang="fr-CA" sz="2600" b="1" dirty="0"/>
              <a:t>A</a:t>
            </a:r>
            <a:r>
              <a:rPr lang="fr-CA" sz="2600" b="1" dirty="0" smtClean="0"/>
              <a:t>pprennent </a:t>
            </a:r>
            <a:r>
              <a:rPr lang="fr-CA" sz="2600" b="1" dirty="0"/>
              <a:t>qu’il est essentiel de savoir comment avoir accès à de l’information de façon efficace!</a:t>
            </a:r>
            <a:endParaRPr lang="en-CA" sz="2600" dirty="0"/>
          </a:p>
          <a:p>
            <a:endParaRPr lang="en-C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Sources de données probantes </a:t>
            </a:r>
            <a:r>
              <a:rPr lang="en-CA" sz="1200" dirty="0" smtClean="0"/>
              <a:t>1</a:t>
            </a:r>
            <a:endParaRPr lang="en-C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19719268"/>
              </p:ext>
            </p:extLst>
          </p:nvPr>
        </p:nvGraphicFramePr>
        <p:xfrm>
          <a:off x="611560" y="1340769"/>
          <a:ext cx="8085584" cy="4680519"/>
        </p:xfrm>
        <a:graphic>
          <a:graphicData uri="http://schemas.openxmlformats.org/drawingml/2006/table">
            <a:tbl>
              <a:tblPr firstRow="1" bandRow="1">
                <a:tableStyleId>{F5AB1C69-6EDB-4FF4-983F-18BD219EF322}</a:tableStyleId>
              </a:tblPr>
              <a:tblGrid>
                <a:gridCol w="4042792"/>
                <a:gridCol w="4042792"/>
              </a:tblGrid>
              <a:tr h="514011">
                <a:tc>
                  <a:txBody>
                    <a:bodyPr/>
                    <a:lstStyle/>
                    <a:p>
                      <a:pPr algn="ctr"/>
                      <a:r>
                        <a:rPr lang="fr-CA" sz="1800" b="1" kern="1200" dirty="0" smtClean="0">
                          <a:solidFill>
                            <a:schemeClr val="lt1"/>
                          </a:solidFill>
                          <a:effectLst/>
                          <a:latin typeface="+mn-lt"/>
                          <a:ea typeface="+mn-ea"/>
                          <a:cs typeface="+mn-cs"/>
                        </a:rPr>
                        <a:t>Source de données probantes</a:t>
                      </a:r>
                      <a:endParaRPr lang="en-CA" sz="1800" dirty="0"/>
                    </a:p>
                  </a:txBody>
                  <a:tcPr/>
                </a:tc>
                <a:tc>
                  <a:txBody>
                    <a:bodyPr/>
                    <a:lstStyle/>
                    <a:p>
                      <a:pPr algn="ctr"/>
                      <a:r>
                        <a:rPr lang="fr-CA" sz="1800" b="1" kern="1200" dirty="0" smtClean="0">
                          <a:solidFill>
                            <a:schemeClr val="lt1"/>
                          </a:solidFill>
                          <a:effectLst/>
                          <a:latin typeface="+mn-lt"/>
                          <a:ea typeface="+mn-ea"/>
                          <a:cs typeface="+mn-cs"/>
                        </a:rPr>
                        <a:t>Où les trouver</a:t>
                      </a:r>
                      <a:endParaRPr lang="en-CA" sz="1800" dirty="0"/>
                    </a:p>
                  </a:txBody>
                  <a:tcPr/>
                </a:tc>
              </a:tr>
              <a:tr h="794155">
                <a:tc>
                  <a:txBody>
                    <a:bodyPr/>
                    <a:lstStyle/>
                    <a:p>
                      <a:pPr algn="ctr"/>
                      <a:r>
                        <a:rPr lang="fr-CA" sz="1800" kern="1200" dirty="0" smtClean="0">
                          <a:solidFill>
                            <a:schemeClr val="dk1"/>
                          </a:solidFill>
                          <a:effectLst/>
                          <a:latin typeface="+mn-lt"/>
                          <a:ea typeface="+mn-ea"/>
                          <a:cs typeface="+mn-cs"/>
                        </a:rPr>
                        <a:t>Articles de recherche</a:t>
                      </a:r>
                      <a:endParaRPr lang="en-CA" sz="1800" dirty="0"/>
                    </a:p>
                  </a:txBody>
                  <a:tcPr/>
                </a:tc>
                <a:tc>
                  <a:txBody>
                    <a:bodyPr/>
                    <a:lstStyle/>
                    <a:p>
                      <a:pPr algn="ctr"/>
                      <a:r>
                        <a:rPr lang="fr-CA" sz="1800" kern="1200" smtClean="0">
                          <a:solidFill>
                            <a:schemeClr val="dk1"/>
                          </a:solidFill>
                          <a:effectLst/>
                          <a:latin typeface="+mn-lt"/>
                          <a:ea typeface="+mn-ea"/>
                          <a:cs typeface="+mn-cs"/>
                        </a:rPr>
                        <a:t>Bases de données médicales (p. ex., CINAHL)</a:t>
                      </a:r>
                      <a:endParaRPr lang="en-CA" sz="1800" dirty="0"/>
                    </a:p>
                  </a:txBody>
                  <a:tcPr/>
                </a:tc>
              </a:tr>
              <a:tr h="748509">
                <a:tc>
                  <a:txBody>
                    <a:bodyPr/>
                    <a:lstStyle/>
                    <a:p>
                      <a:pPr algn="ctr"/>
                      <a:r>
                        <a:rPr lang="fr-CA" sz="1800" kern="1200" dirty="0" smtClean="0">
                          <a:solidFill>
                            <a:schemeClr val="dk1"/>
                          </a:solidFill>
                          <a:effectLst/>
                          <a:latin typeface="+mn-lt"/>
                          <a:ea typeface="+mn-ea"/>
                          <a:cs typeface="+mn-cs"/>
                        </a:rPr>
                        <a:t>Sites Web</a:t>
                      </a:r>
                      <a:endParaRPr lang="en-CA" sz="1800" dirty="0"/>
                    </a:p>
                  </a:txBody>
                  <a:tcPr/>
                </a:tc>
                <a:tc>
                  <a:txBody>
                    <a:bodyPr/>
                    <a:lstStyle/>
                    <a:p>
                      <a:pPr algn="ctr"/>
                      <a:r>
                        <a:rPr lang="fr-CA" sz="1800" kern="1200" dirty="0" smtClean="0">
                          <a:solidFill>
                            <a:schemeClr val="dk1"/>
                          </a:solidFill>
                          <a:effectLst/>
                          <a:latin typeface="+mn-lt"/>
                          <a:ea typeface="+mn-ea"/>
                          <a:cs typeface="+mn-cs"/>
                        </a:rPr>
                        <a:t>Moteurs de recherche sur Internet (p. ex., Google)</a:t>
                      </a:r>
                      <a:endParaRPr lang="en-CA" sz="1800" dirty="0"/>
                    </a:p>
                  </a:txBody>
                  <a:tcPr/>
                </a:tc>
              </a:tr>
              <a:tr h="1081180">
                <a:tc>
                  <a:txBody>
                    <a:bodyPr/>
                    <a:lstStyle/>
                    <a:p>
                      <a:pPr algn="ctr"/>
                      <a:r>
                        <a:rPr lang="fr-CA" sz="1800" kern="1200" dirty="0" smtClean="0">
                          <a:solidFill>
                            <a:schemeClr val="dk1"/>
                          </a:solidFill>
                          <a:effectLst/>
                          <a:latin typeface="+mn-lt"/>
                          <a:ea typeface="+mn-ea"/>
                          <a:cs typeface="+mn-cs"/>
                        </a:rPr>
                        <a:t>Lignes directrices sur la pratique clinique/lignes directrices sur les pratiques exemplaires</a:t>
                      </a:r>
                      <a:endParaRPr lang="en-CA" sz="1800" dirty="0"/>
                    </a:p>
                  </a:txBody>
                  <a:tcPr/>
                </a:tc>
                <a:tc>
                  <a:txBody>
                    <a:bodyPr/>
                    <a:lstStyle/>
                    <a:p>
                      <a:pPr algn="ctr"/>
                      <a:r>
                        <a:rPr lang="fr-CA" sz="1800" kern="1200" dirty="0" smtClean="0">
                          <a:solidFill>
                            <a:schemeClr val="dk1"/>
                          </a:solidFill>
                          <a:effectLst/>
                          <a:latin typeface="+mn-lt"/>
                          <a:ea typeface="+mn-ea"/>
                          <a:cs typeface="+mn-cs"/>
                        </a:rPr>
                        <a:t>Organismes de soins infirmiers et de santé</a:t>
                      </a:r>
                      <a:endParaRPr lang="en-CA" sz="1800" dirty="0"/>
                    </a:p>
                  </a:txBody>
                  <a:tcPr/>
                </a:tc>
              </a:tr>
              <a:tr h="748509">
                <a:tc>
                  <a:txBody>
                    <a:bodyPr/>
                    <a:lstStyle/>
                    <a:p>
                      <a:pPr algn="ctr"/>
                      <a:r>
                        <a:rPr lang="fr-CA" sz="1800" kern="1200" dirty="0" smtClean="0">
                          <a:solidFill>
                            <a:schemeClr val="dk1"/>
                          </a:solidFill>
                          <a:effectLst/>
                          <a:latin typeface="+mn-lt"/>
                          <a:ea typeface="+mn-ea"/>
                          <a:cs typeface="+mn-cs"/>
                        </a:rPr>
                        <a:t>Dossiers de santé électroniques et autres systèmes décentralisés</a:t>
                      </a:r>
                      <a:endParaRPr lang="en-CA" sz="1800" dirty="0"/>
                    </a:p>
                  </a:txBody>
                  <a:tcPr/>
                </a:tc>
                <a:tc>
                  <a:txBody>
                    <a:bodyPr/>
                    <a:lstStyle/>
                    <a:p>
                      <a:pPr algn="ctr"/>
                      <a:r>
                        <a:rPr lang="fr-CA" sz="1800" kern="1200" dirty="0" smtClean="0">
                          <a:solidFill>
                            <a:schemeClr val="dk1"/>
                          </a:solidFill>
                          <a:effectLst/>
                          <a:latin typeface="+mn-lt"/>
                          <a:ea typeface="+mn-ea"/>
                          <a:cs typeface="+mn-cs"/>
                        </a:rPr>
                        <a:t>Systèmes d’information de santé hospitaliers</a:t>
                      </a:r>
                      <a:endParaRPr lang="en-CA" sz="1800" dirty="0"/>
                    </a:p>
                  </a:txBody>
                  <a:tcPr/>
                </a:tc>
              </a:tr>
              <a:tr h="794155">
                <a:tc>
                  <a:txBody>
                    <a:bodyPr/>
                    <a:lstStyle/>
                    <a:p>
                      <a:pPr algn="ctr"/>
                      <a:r>
                        <a:rPr lang="fr-CA" sz="1800" kern="1200" dirty="0" smtClean="0">
                          <a:solidFill>
                            <a:schemeClr val="dk1"/>
                          </a:solidFill>
                          <a:effectLst/>
                          <a:latin typeface="+mn-lt"/>
                          <a:ea typeface="+mn-ea"/>
                          <a:cs typeface="+mn-cs"/>
                        </a:rPr>
                        <a:t>Ordonnances </a:t>
                      </a:r>
                      <a:r>
                        <a:rPr lang="fr-CA" sz="1800" kern="1200" dirty="0" err="1" smtClean="0">
                          <a:solidFill>
                            <a:schemeClr val="dk1"/>
                          </a:solidFill>
                          <a:effectLst/>
                          <a:latin typeface="+mn-lt"/>
                          <a:ea typeface="+mn-ea"/>
                          <a:cs typeface="+mn-cs"/>
                        </a:rPr>
                        <a:t>préimprimées</a:t>
                      </a:r>
                      <a:r>
                        <a:rPr lang="fr-CA" sz="1800" kern="1200" dirty="0" smtClean="0">
                          <a:solidFill>
                            <a:schemeClr val="dk1"/>
                          </a:solidFill>
                          <a:effectLst/>
                          <a:latin typeface="+mn-lt"/>
                          <a:ea typeface="+mn-ea"/>
                          <a:cs typeface="+mn-cs"/>
                        </a:rPr>
                        <a:t>, cheminements cliniques</a:t>
                      </a:r>
                      <a:endParaRPr lang="en-CA" sz="1800" dirty="0"/>
                    </a:p>
                  </a:txBody>
                  <a:tcPr/>
                </a:tc>
                <a:tc>
                  <a:txBody>
                    <a:bodyPr/>
                    <a:lstStyle/>
                    <a:p>
                      <a:pPr algn="ctr"/>
                      <a:r>
                        <a:rPr lang="fr-CA" sz="1800" kern="1200" dirty="0" smtClean="0">
                          <a:solidFill>
                            <a:schemeClr val="dk1"/>
                          </a:solidFill>
                          <a:effectLst/>
                          <a:latin typeface="+mn-lt"/>
                          <a:ea typeface="+mn-ea"/>
                          <a:cs typeface="+mn-cs"/>
                        </a:rPr>
                        <a:t>Dossiers hospitaliers</a:t>
                      </a:r>
                      <a:endParaRPr lang="en-CA" sz="1800" dirty="0"/>
                    </a:p>
                  </a:txBody>
                  <a:tcPr/>
                </a:tc>
              </a:tr>
            </a:tbl>
          </a:graphicData>
        </a:graphic>
      </p:graphicFrame>
      <p:sp>
        <p:nvSpPr>
          <p:cNvPr id="4" name="Slide Number Placeholder 3"/>
          <p:cNvSpPr>
            <a:spLocks noGrp="1"/>
          </p:cNvSpPr>
          <p:nvPr>
            <p:ph type="sldNum" sz="quarter" idx="12"/>
          </p:nvPr>
        </p:nvSpPr>
        <p:spPr/>
        <p:txBody>
          <a:bodyPr/>
          <a:lstStyle/>
          <a:p>
            <a:fld id="{EC7BFC8F-96C8-4FD3-A828-234E02AD8ACB}" type="slidenum">
              <a:rPr lang="en-CA" smtClean="0"/>
              <a:pPr/>
              <a:t>8</a:t>
            </a:fld>
            <a:endParaRPr lang="en-C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Exemple d’un article de recherche :</a:t>
            </a:r>
            <a:endParaRPr lang="en-CA" dirty="0"/>
          </a:p>
        </p:txBody>
      </p:sp>
      <p:sp>
        <p:nvSpPr>
          <p:cNvPr id="3" name="Content Placeholder 2"/>
          <p:cNvSpPr>
            <a:spLocks noGrp="1"/>
          </p:cNvSpPr>
          <p:nvPr>
            <p:ph idx="1"/>
          </p:nvPr>
        </p:nvSpPr>
        <p:spPr/>
        <p:txBody>
          <a:bodyPr>
            <a:normAutofit fontScale="92500" lnSpcReduction="10000"/>
          </a:bodyPr>
          <a:lstStyle/>
          <a:p>
            <a:pPr>
              <a:buNone/>
            </a:pPr>
            <a:r>
              <a:rPr lang="en-CA" dirty="0" smtClean="0"/>
              <a:t>    </a:t>
            </a:r>
            <a:r>
              <a:rPr lang="fr-CA" dirty="0"/>
              <a:t>Vous travaillez dans le domaine de la santé publique au sein de l’équipe de lutte contre le tabagisme. Vous avez notamment pour tâche de concevoir une affiche que l’on utilisera dans votre ville pour mettre en lumière les diverses options qui s’offrent aux gens souhaitant cesser de fumer. Comme vous voulez vous assurer de concevoir une affiche efficace, vous faites une recherche dans la base de données CINAHL et récupérez l’article suivant :</a:t>
            </a:r>
            <a:endParaRPr lang="en-CA" dirty="0"/>
          </a:p>
          <a:p>
            <a:pPr>
              <a:buNone/>
            </a:pPr>
            <a:endParaRPr lang="en-CA" dirty="0" smtClean="0"/>
          </a:p>
        </p:txBody>
      </p:sp>
      <p:sp>
        <p:nvSpPr>
          <p:cNvPr id="4" name="Slide Number Placeholder 3"/>
          <p:cNvSpPr>
            <a:spLocks noGrp="1"/>
          </p:cNvSpPr>
          <p:nvPr>
            <p:ph type="sldNum" sz="quarter" idx="12"/>
          </p:nvPr>
        </p:nvSpPr>
        <p:spPr/>
        <p:txBody>
          <a:bodyPr/>
          <a:lstStyle/>
          <a:p>
            <a:fld id="{EC7BFC8F-96C8-4FD3-A828-234E02AD8ACB}" type="slidenum">
              <a:rPr lang="en-CA" smtClean="0"/>
              <a:pPr/>
              <a:t>9</a:t>
            </a:fld>
            <a:endParaRPr lang="en-CA"/>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9129</TotalTime>
  <Words>3380</Words>
  <Application>Microsoft Office PowerPoint</Application>
  <PresentationFormat>On-screen Show (4:3)</PresentationFormat>
  <Paragraphs>407</Paragraphs>
  <Slides>48</Slides>
  <Notes>40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PowerPoint Presentation</vt:lpstr>
      <vt:lpstr>Fournir des soins infirmiers éclairés par  des données probantes: </vt:lpstr>
      <vt:lpstr>Plan</vt:lpstr>
      <vt:lpstr>Pratique fondée sur des données probantes (PFDP)1</vt:lpstr>
      <vt:lpstr>Les soins de santé avant la PEDP1</vt:lpstr>
      <vt:lpstr>Nécessité actuelle d’adopter la PEDP 1</vt:lpstr>
      <vt:lpstr>La PEDP et les infirmières1</vt:lpstr>
      <vt:lpstr>Sources de données probantes 1</vt:lpstr>
      <vt:lpstr>Exemple d’un article de recherche :</vt:lpstr>
      <vt:lpstr>Merson Frédéric et Perriot Jean, « Précarité sociale et perception du temps, impact sur le sevrage tabagique », Santé Publique, 2011/5 Vol. 23, p. 359-370.</vt:lpstr>
      <vt:lpstr>Examiné par des pairs?</vt:lpstr>
      <vt:lpstr>Résumé</vt:lpstr>
      <vt:lpstr>Questions à vous poser1,3</vt:lpstr>
      <vt:lpstr>Utilisation de sites Web pour récupérer des données probantes1,3</vt:lpstr>
      <vt:lpstr>Recherche de données probantes sur Internet1,3</vt:lpstr>
      <vt:lpstr>Examen des sites Web relativement à la qualité1,3</vt:lpstr>
      <vt:lpstr>Exemples de sites Web crédibles 3</vt:lpstr>
      <vt:lpstr>PowerPoint Presentation</vt:lpstr>
      <vt:lpstr>PowerPoint Presentation</vt:lpstr>
      <vt:lpstr>PowerPoint Presentation</vt:lpstr>
      <vt:lpstr>Lignes directrices cliniques ou sur les pratiques exemplaires1 </vt:lpstr>
      <vt:lpstr>PowerPoint Presentation</vt:lpstr>
      <vt:lpstr>PowerPoint Presentation</vt:lpstr>
      <vt:lpstr>Éducation des patients – Santé et Internet 4</vt:lpstr>
      <vt:lpstr>Littératie en santé</vt:lpstr>
      <vt:lpstr>Outils éducatifs4</vt:lpstr>
      <vt:lpstr>Caractéristiques individuelles à prendre en compte4</vt:lpstr>
      <vt:lpstr>Utilisation potentielle d’Internet : Accès à de l’information sur la santé4</vt:lpstr>
      <vt:lpstr>Utilisation potentielle d’Internet : Soutien 4</vt:lpstr>
      <vt:lpstr>Utilisation potentielle d’Internet : Outils de gestion de la santé 4</vt:lpstr>
      <vt:lpstr>Utilisation potentielle d’Internet : Forums sur la santé</vt:lpstr>
      <vt:lpstr>PowerPoint Presentation</vt:lpstr>
      <vt:lpstr>Données infirmières normalisées12</vt:lpstr>
      <vt:lpstr>Terminologies cliniques normalisées4,11</vt:lpstr>
      <vt:lpstr>Classification internationale de la pratique des soins infirmiers (ICNP [International Classifications of Nursing Practice])1,6</vt:lpstr>
      <vt:lpstr>Nomenclature systémique de médecine - termes clinique (SNOMED CT [Systematized Nomenclature of Medicine Clinical Terms]) , 11</vt:lpstr>
      <vt:lpstr>La SNOMED CT et l’ICNP au Canada1,6</vt:lpstr>
      <vt:lpstr>Comment la terminologie est-elle utilisée dans la pratique infirmière canadienne?</vt:lpstr>
      <vt:lpstr>C‑RSAIS 1,7</vt:lpstr>
      <vt:lpstr>C‑RSAIS 1,7</vt:lpstr>
      <vt:lpstr>Projets subséquents au C‑RSAIS 8,9</vt:lpstr>
      <vt:lpstr>Données du C‑RSAIS et résultats des soins</vt:lpstr>
      <vt:lpstr>Utilisation des données du C‑RSAIS1,7</vt:lpstr>
      <vt:lpstr>Comment utilise-t-on la terminologie dans la pratique infirmière canadienne?9 </vt:lpstr>
      <vt:lpstr>Scénario :  un patient/client a besoin d’une perfusion d'héparine</vt:lpstr>
      <vt:lpstr>PowerPoint Presentation</vt:lpstr>
      <vt:lpstr>Revue des principaux points</vt:lpstr>
      <vt:lpstr>Références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Ella</dc:creator>
  <cp:lastModifiedBy>Leah Jorgensen</cp:lastModifiedBy>
  <cp:revision>255</cp:revision>
  <dcterms:created xsi:type="dcterms:W3CDTF">2013-10-30T02:04:00Z</dcterms:created>
  <dcterms:modified xsi:type="dcterms:W3CDTF">2014-02-24T16:04:51Z</dcterms:modified>
</cp:coreProperties>
</file>